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957" r:id="rId3"/>
    <p:sldId id="958" r:id="rId4"/>
    <p:sldId id="959" r:id="rId5"/>
    <p:sldId id="960" r:id="rId6"/>
    <p:sldId id="961" r:id="rId7"/>
    <p:sldId id="962" r:id="rId8"/>
    <p:sldId id="963" r:id="rId9"/>
    <p:sldId id="965" r:id="rId10"/>
    <p:sldId id="966" r:id="rId11"/>
    <p:sldId id="971" r:id="rId12"/>
    <p:sldId id="967" r:id="rId13"/>
    <p:sldId id="968" r:id="rId14"/>
    <p:sldId id="969" r:id="rId15"/>
    <p:sldId id="974" r:id="rId16"/>
    <p:sldId id="975" r:id="rId17"/>
    <p:sldId id="976" r:id="rId18"/>
    <p:sldId id="977" r:id="rId19"/>
    <p:sldId id="972" r:id="rId20"/>
    <p:sldId id="978" r:id="rId21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Стиль із теми 2 –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із теми 2 –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99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-26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0BB568-9807-4EA0-8A2C-CA62AABBB806}" type="datetimeFigureOut">
              <a:rPr lang="uk-UA" smtClean="0"/>
              <a:t>16.03.2020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Відредагуйте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4DA138-327A-4D96-B0E3-16D076A5320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97757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4656795" cy="5235580"/>
          </a:xfrm>
          <a:prstGeom prst="rect">
            <a:avLst/>
          </a:prstGeom>
        </p:spPr>
      </p:pic>
      <p:sp>
        <p:nvSpPr>
          <p:cNvPr id="9" name="Rectangle 24"/>
          <p:cNvSpPr>
            <a:spLocks noChangeArrowheads="1"/>
          </p:cNvSpPr>
          <p:nvPr userDrawn="1"/>
        </p:nvSpPr>
        <p:spPr bwMode="auto">
          <a:xfrm>
            <a:off x="0" y="3527436"/>
            <a:ext cx="12192000" cy="3357563"/>
          </a:xfrm>
          <a:prstGeom prst="rect">
            <a:avLst/>
          </a:prstGeom>
          <a:solidFill>
            <a:srgbClr val="398AC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0484" y="6021300"/>
            <a:ext cx="5699686" cy="991249"/>
          </a:xfrm>
          <a:prstGeom prst="rect">
            <a:avLst/>
          </a:prstGeom>
        </p:spPr>
      </p:pic>
      <p:sp>
        <p:nvSpPr>
          <p:cNvPr id="11" name="Rectangle 17"/>
          <p:cNvSpPr>
            <a:spLocks noChangeArrowheads="1"/>
          </p:cNvSpPr>
          <p:nvPr userDrawn="1"/>
        </p:nvSpPr>
        <p:spPr bwMode="gray">
          <a:xfrm>
            <a:off x="0" y="3141663"/>
            <a:ext cx="12192000" cy="431800"/>
          </a:xfrm>
          <a:prstGeom prst="rect">
            <a:avLst/>
          </a:prstGeom>
          <a:solidFill>
            <a:srgbClr val="19426B"/>
          </a:solidFill>
          <a:ln w="9525">
            <a:solidFill>
              <a:srgbClr val="19426B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3" name="Oval 25"/>
          <p:cNvSpPr>
            <a:spLocks noChangeArrowheads="1"/>
          </p:cNvSpPr>
          <p:nvPr userDrawn="1"/>
        </p:nvSpPr>
        <p:spPr bwMode="ltGray">
          <a:xfrm>
            <a:off x="1258888" y="4508512"/>
            <a:ext cx="4248150" cy="1800225"/>
          </a:xfrm>
          <a:prstGeom prst="ellipse">
            <a:avLst/>
          </a:prstGeom>
          <a:gradFill rotWithShape="1">
            <a:gsLst>
              <a:gs pos="0">
                <a:srgbClr val="398AC7"/>
              </a:gs>
              <a:gs pos="100000">
                <a:srgbClr val="398AC7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4" name="Rectangle 4"/>
          <p:cNvSpPr txBox="1">
            <a:spLocks noChangeArrowheads="1"/>
          </p:cNvSpPr>
          <p:nvPr userDrawn="1"/>
        </p:nvSpPr>
        <p:spPr bwMode="auto">
          <a:xfrm>
            <a:off x="457200" y="6486536"/>
            <a:ext cx="2133600" cy="168275"/>
          </a:xfrm>
          <a:prstGeom prst="rect">
            <a:avLst/>
          </a:prstGeom>
        </p:spPr>
        <p:txBody>
          <a:bodyPr/>
          <a:lstStyle>
            <a:defPPr>
              <a:defRPr lang="uk-UA"/>
            </a:defPPr>
            <a:lvl1pPr marL="0" algn="l" defTabSz="914400" rtl="0" eaLnBrk="1" latinLnBrk="0" hangingPunct="1">
              <a:defRPr sz="12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Rectangle 5"/>
          <p:cNvSpPr txBox="1">
            <a:spLocks noChangeArrowheads="1"/>
          </p:cNvSpPr>
          <p:nvPr userDrawn="1"/>
        </p:nvSpPr>
        <p:spPr>
          <a:xfrm>
            <a:off x="3124200" y="6486536"/>
            <a:ext cx="2895600" cy="168275"/>
          </a:xfrm>
          <a:prstGeom prst="rect">
            <a:avLst/>
          </a:prstGeom>
        </p:spPr>
        <p:txBody>
          <a:bodyPr/>
          <a:lstStyle>
            <a:defPPr>
              <a:defRPr lang="uk-UA"/>
            </a:defPPr>
            <a:lvl1pPr marL="0" algn="ctr" defTabSz="914400" rtl="0" eaLnBrk="1" latinLnBrk="0" hangingPunct="1">
              <a:defRPr sz="1200" b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" name="Oval 18"/>
          <p:cNvSpPr>
            <a:spLocks noChangeArrowheads="1"/>
          </p:cNvSpPr>
          <p:nvPr userDrawn="1"/>
        </p:nvSpPr>
        <p:spPr bwMode="gray">
          <a:xfrm>
            <a:off x="276225" y="1255713"/>
            <a:ext cx="4656138" cy="4837112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dist="172739" dir="3238358" algn="ctr" rotWithShape="0">
              <a:srgbClr val="19426B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7" name="Freeform 21" descr="2"/>
          <p:cNvSpPr>
            <a:spLocks/>
          </p:cNvSpPr>
          <p:nvPr userDrawn="1"/>
        </p:nvSpPr>
        <p:spPr bwMode="gray">
          <a:xfrm>
            <a:off x="376245" y="2147896"/>
            <a:ext cx="2103437" cy="3032125"/>
          </a:xfrm>
          <a:custGeom>
            <a:avLst/>
            <a:gdLst>
              <a:gd name="T0" fmla="*/ 1325 w 1325"/>
              <a:gd name="T1" fmla="*/ 960 h 1910"/>
              <a:gd name="T2" fmla="*/ 414 w 1325"/>
              <a:gd name="T3" fmla="*/ 0 h 1910"/>
              <a:gd name="T4" fmla="*/ 27 w 1325"/>
              <a:gd name="T5" fmla="*/ 1014 h 1910"/>
              <a:gd name="T6" fmla="*/ 402 w 1325"/>
              <a:gd name="T7" fmla="*/ 1910 h 1910"/>
              <a:gd name="T8" fmla="*/ 1325 w 1325"/>
              <a:gd name="T9" fmla="*/ 960 h 19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25" h="1910">
                <a:moveTo>
                  <a:pt x="1325" y="960"/>
                </a:moveTo>
                <a:lnTo>
                  <a:pt x="414" y="0"/>
                </a:lnTo>
                <a:cubicBezTo>
                  <a:pt x="238" y="162"/>
                  <a:pt x="0" y="570"/>
                  <a:pt x="27" y="1014"/>
                </a:cubicBezTo>
                <a:cubicBezTo>
                  <a:pt x="53" y="1458"/>
                  <a:pt x="233" y="1748"/>
                  <a:pt x="402" y="1910"/>
                </a:cubicBezTo>
                <a:lnTo>
                  <a:pt x="1325" y="960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76200" cmpd="sng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 dirty="0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18" name="Freeform 19" descr="4"/>
          <p:cNvSpPr>
            <a:spLocks/>
          </p:cNvSpPr>
          <p:nvPr userDrawn="1"/>
        </p:nvSpPr>
        <p:spPr bwMode="gray">
          <a:xfrm>
            <a:off x="2625727" y="2119317"/>
            <a:ext cx="2139950" cy="3116263"/>
          </a:xfrm>
          <a:custGeom>
            <a:avLst/>
            <a:gdLst>
              <a:gd name="T0" fmla="*/ 951 w 1348"/>
              <a:gd name="T1" fmla="*/ 1963 h 1963"/>
              <a:gd name="T2" fmla="*/ 1338 w 1348"/>
              <a:gd name="T3" fmla="*/ 977 h 1963"/>
              <a:gd name="T4" fmla="*/ 905 w 1348"/>
              <a:gd name="T5" fmla="*/ 0 h 1963"/>
              <a:gd name="T6" fmla="*/ 0 w 1348"/>
              <a:gd name="T7" fmla="*/ 987 h 1963"/>
              <a:gd name="T8" fmla="*/ 951 w 1348"/>
              <a:gd name="T9" fmla="*/ 1963 h 19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8" h="1963">
                <a:moveTo>
                  <a:pt x="951" y="1963"/>
                </a:moveTo>
                <a:cubicBezTo>
                  <a:pt x="1244" y="1689"/>
                  <a:pt x="1348" y="1323"/>
                  <a:pt x="1338" y="977"/>
                </a:cubicBezTo>
                <a:cubicBezTo>
                  <a:pt x="1329" y="629"/>
                  <a:pt x="1132" y="226"/>
                  <a:pt x="905" y="0"/>
                </a:cubicBezTo>
                <a:lnTo>
                  <a:pt x="0" y="987"/>
                </a:lnTo>
                <a:lnTo>
                  <a:pt x="951" y="1963"/>
                </a:lnTo>
                <a:close/>
              </a:path>
            </a:pathLst>
          </a:cu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 dirty="0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19" name="Freeform 20" descr="1"/>
          <p:cNvSpPr>
            <a:spLocks/>
          </p:cNvSpPr>
          <p:nvPr userDrawn="1"/>
        </p:nvSpPr>
        <p:spPr bwMode="gray">
          <a:xfrm>
            <a:off x="1130307" y="1416060"/>
            <a:ext cx="2873375" cy="2182813"/>
          </a:xfrm>
          <a:custGeom>
            <a:avLst/>
            <a:gdLst>
              <a:gd name="T0" fmla="*/ 905 w 1810"/>
              <a:gd name="T1" fmla="*/ 1375 h 1375"/>
              <a:gd name="T2" fmla="*/ 1810 w 1810"/>
              <a:gd name="T3" fmla="*/ 395 h 1375"/>
              <a:gd name="T4" fmla="*/ 876 w 1810"/>
              <a:gd name="T5" fmla="*/ 24 h 1375"/>
              <a:gd name="T6" fmla="*/ 0 w 1810"/>
              <a:gd name="T7" fmla="*/ 396 h 1375"/>
              <a:gd name="T8" fmla="*/ 905 w 1810"/>
              <a:gd name="T9" fmla="*/ 1375 h 1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10" h="1375">
                <a:moveTo>
                  <a:pt x="905" y="1375"/>
                </a:moveTo>
                <a:lnTo>
                  <a:pt x="1810" y="395"/>
                </a:lnTo>
                <a:cubicBezTo>
                  <a:pt x="1612" y="176"/>
                  <a:pt x="1300" y="0"/>
                  <a:pt x="876" y="24"/>
                </a:cubicBezTo>
                <a:cubicBezTo>
                  <a:pt x="452" y="48"/>
                  <a:pt x="252" y="149"/>
                  <a:pt x="0" y="396"/>
                </a:cubicBezTo>
                <a:lnTo>
                  <a:pt x="905" y="1375"/>
                </a:lnTo>
                <a:close/>
              </a:path>
            </a:pathLst>
          </a:cu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20" name="Freeform 22" descr="55282"/>
          <p:cNvSpPr>
            <a:spLocks/>
          </p:cNvSpPr>
          <p:nvPr userDrawn="1"/>
        </p:nvSpPr>
        <p:spPr bwMode="gray">
          <a:xfrm>
            <a:off x="1085855" y="3730636"/>
            <a:ext cx="2962275" cy="2219325"/>
          </a:xfrm>
          <a:custGeom>
            <a:avLst/>
            <a:gdLst>
              <a:gd name="T0" fmla="*/ 927 w 1866"/>
              <a:gd name="T1" fmla="*/ 0 h 1398"/>
              <a:gd name="T2" fmla="*/ 0 w 1866"/>
              <a:gd name="T3" fmla="*/ 975 h 1398"/>
              <a:gd name="T4" fmla="*/ 996 w 1866"/>
              <a:gd name="T5" fmla="*/ 1387 h 1398"/>
              <a:gd name="T6" fmla="*/ 1866 w 1866"/>
              <a:gd name="T7" fmla="*/ 996 h 1398"/>
              <a:gd name="T8" fmla="*/ 927 w 1866"/>
              <a:gd name="T9" fmla="*/ 0 h 1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66" h="1398">
                <a:moveTo>
                  <a:pt x="927" y="0"/>
                </a:moveTo>
                <a:lnTo>
                  <a:pt x="0" y="975"/>
                </a:lnTo>
                <a:cubicBezTo>
                  <a:pt x="203" y="1204"/>
                  <a:pt x="607" y="1398"/>
                  <a:pt x="996" y="1387"/>
                </a:cubicBezTo>
                <a:cubicBezTo>
                  <a:pt x="1385" y="1375"/>
                  <a:pt x="1707" y="1159"/>
                  <a:pt x="1866" y="996"/>
                </a:cubicBezTo>
                <a:lnTo>
                  <a:pt x="927" y="0"/>
                </a:lnTo>
                <a:close/>
              </a:path>
            </a:pathLst>
          </a:cu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21" name="Oval 23"/>
          <p:cNvSpPr>
            <a:spLocks noChangeArrowheads="1"/>
          </p:cNvSpPr>
          <p:nvPr userDrawn="1"/>
        </p:nvSpPr>
        <p:spPr bwMode="gray">
          <a:xfrm>
            <a:off x="1806578" y="2954337"/>
            <a:ext cx="1655763" cy="1655763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 userDrawn="1"/>
        </p:nvSpPr>
        <p:spPr>
          <a:xfrm>
            <a:off x="1920416" y="2606941"/>
            <a:ext cx="141061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5000" b="1" i="1" dirty="0">
                <a:solidFill>
                  <a:srgbClr val="002060"/>
                </a:solidFill>
                <a:latin typeface="Arial" panose="020B0604020202020204" pitchFamily="34" charset="0"/>
              </a:rPr>
              <a:t>7</a:t>
            </a:r>
            <a:endParaRPr lang="uk-UA" sz="15000" b="1" i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25" name="Заголовок 1"/>
          <p:cNvSpPr>
            <a:spLocks noGrp="1"/>
          </p:cNvSpPr>
          <p:nvPr>
            <p:ph type="ctrTitle"/>
          </p:nvPr>
        </p:nvSpPr>
        <p:spPr>
          <a:xfrm>
            <a:off x="4847770" y="584394"/>
            <a:ext cx="7151587" cy="1801607"/>
          </a:xfrm>
        </p:spPr>
        <p:txBody>
          <a:bodyPr anchor="ctr">
            <a:normAutofit/>
          </a:bodyPr>
          <a:lstStyle>
            <a:lvl1pPr algn="r">
              <a:defRPr kumimoji="0" lang="uk-UA" sz="4400" b="1" i="0" u="none" strike="noStrike" kern="1200" cap="none" spc="0" normalizeH="0" baseline="0" dirty="0">
                <a:ln>
                  <a:noFill/>
                </a:ln>
                <a:solidFill>
                  <a:srgbClr val="19426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Verdana"/>
                <a:ea typeface="+mj-ea"/>
                <a:cs typeface="+mj-cs"/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  <p:sp>
        <p:nvSpPr>
          <p:cNvPr id="26" name="Пі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5032382" y="3184362"/>
            <a:ext cx="7138989" cy="40341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lang="uk-UA" sz="16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</a:defRPr>
            </a:lvl1pPr>
          </a:lstStyle>
          <a:p>
            <a:pPr marL="0" marR="0" lvl="0" indent="0" algn="r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8BBC00"/>
              </a:buClr>
              <a:buSzTx/>
              <a:buFont typeface="Wingdings" panose="05000000000000000000" pitchFamily="2" charset="2"/>
              <a:buNone/>
              <a:tabLst/>
            </a:pPr>
            <a:r>
              <a:rPr lang="uk-UA" dirty="0"/>
              <a:t>Зразок підзаголовка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645061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16.03.2020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09699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16.03.2020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63329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і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5"/>
          <p:cNvSpPr>
            <a:spLocks noChangeArrowheads="1"/>
          </p:cNvSpPr>
          <p:nvPr userDrawn="1"/>
        </p:nvSpPr>
        <p:spPr bwMode="gray">
          <a:xfrm>
            <a:off x="0" y="798521"/>
            <a:ext cx="12192000" cy="312737"/>
          </a:xfrm>
          <a:prstGeom prst="rect">
            <a:avLst/>
          </a:prstGeom>
          <a:solidFill>
            <a:srgbClr val="19426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8" name="Rectangle 16"/>
          <p:cNvSpPr>
            <a:spLocks noChangeArrowheads="1"/>
          </p:cNvSpPr>
          <p:nvPr userDrawn="1"/>
        </p:nvSpPr>
        <p:spPr bwMode="white">
          <a:xfrm>
            <a:off x="0" y="11"/>
            <a:ext cx="12192000" cy="836613"/>
          </a:xfrm>
          <a:prstGeom prst="rect">
            <a:avLst/>
          </a:prstGeom>
          <a:solidFill>
            <a:srgbClr val="398AC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grpSp>
        <p:nvGrpSpPr>
          <p:cNvPr id="9" name="Group 17"/>
          <p:cNvGrpSpPr>
            <a:grpSpLocks/>
          </p:cNvGrpSpPr>
          <p:nvPr userDrawn="1"/>
        </p:nvGrpSpPr>
        <p:grpSpPr bwMode="auto">
          <a:xfrm>
            <a:off x="10287570" y="188919"/>
            <a:ext cx="1665288" cy="1512887"/>
            <a:chOff x="4604" y="119"/>
            <a:chExt cx="1049" cy="953"/>
          </a:xfrm>
        </p:grpSpPr>
        <p:sp>
          <p:nvSpPr>
            <p:cNvPr id="10" name="Oval 18"/>
            <p:cNvSpPr>
              <a:spLocks noChangeArrowheads="1"/>
            </p:cNvSpPr>
            <p:nvPr userDrawn="1"/>
          </p:nvSpPr>
          <p:spPr bwMode="gray">
            <a:xfrm>
              <a:off x="4921" y="845"/>
              <a:ext cx="732" cy="227"/>
            </a:xfrm>
            <a:prstGeom prst="ellipse">
              <a:avLst/>
            </a:prstGeom>
            <a:gradFill rotWithShape="1">
              <a:gsLst>
                <a:gs pos="0">
                  <a:srgbClr val="19426B"/>
                </a:gs>
                <a:gs pos="100000">
                  <a:srgbClr val="19426B">
                    <a:gamma/>
                    <a:tint val="0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1" name="Oval 19"/>
            <p:cNvSpPr>
              <a:spLocks noChangeArrowheads="1"/>
            </p:cNvSpPr>
            <p:nvPr userDrawn="1"/>
          </p:nvSpPr>
          <p:spPr bwMode="gray">
            <a:xfrm>
              <a:off x="4604" y="119"/>
              <a:ext cx="932" cy="91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dist="63500" dir="2212194" algn="ctr" rotWithShape="0">
                <a:srgbClr val="19426B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2" name="Freeform 20" descr="4"/>
            <p:cNvSpPr>
              <a:spLocks/>
            </p:cNvSpPr>
            <p:nvPr userDrawn="1"/>
          </p:nvSpPr>
          <p:spPr bwMode="gray">
            <a:xfrm>
              <a:off x="5077" y="281"/>
              <a:ext cx="426" cy="588"/>
            </a:xfrm>
            <a:custGeom>
              <a:avLst/>
              <a:gdLst>
                <a:gd name="T0" fmla="*/ 951 w 1348"/>
                <a:gd name="T1" fmla="*/ 1963 h 1963"/>
                <a:gd name="T2" fmla="*/ 1338 w 1348"/>
                <a:gd name="T3" fmla="*/ 977 h 1963"/>
                <a:gd name="T4" fmla="*/ 905 w 1348"/>
                <a:gd name="T5" fmla="*/ 0 h 1963"/>
                <a:gd name="T6" fmla="*/ 0 w 1348"/>
                <a:gd name="T7" fmla="*/ 987 h 1963"/>
                <a:gd name="T8" fmla="*/ 951 w 1348"/>
                <a:gd name="T9" fmla="*/ 1963 h 19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8" h="1963">
                  <a:moveTo>
                    <a:pt x="951" y="1963"/>
                  </a:moveTo>
                  <a:cubicBezTo>
                    <a:pt x="1244" y="1689"/>
                    <a:pt x="1348" y="1323"/>
                    <a:pt x="1338" y="977"/>
                  </a:cubicBezTo>
                  <a:cubicBezTo>
                    <a:pt x="1329" y="629"/>
                    <a:pt x="1132" y="226"/>
                    <a:pt x="905" y="0"/>
                  </a:cubicBezTo>
                  <a:lnTo>
                    <a:pt x="0" y="987"/>
                  </a:lnTo>
                  <a:lnTo>
                    <a:pt x="951" y="1963"/>
                  </a:lnTo>
                  <a:close/>
                </a:path>
              </a:pathLst>
            </a:custGeom>
            <a:blipFill dpi="0"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3" name="Freeform 21" descr="1"/>
            <p:cNvSpPr>
              <a:spLocks/>
            </p:cNvSpPr>
            <p:nvPr userDrawn="1"/>
          </p:nvSpPr>
          <p:spPr bwMode="gray">
            <a:xfrm>
              <a:off x="4779" y="144"/>
              <a:ext cx="572" cy="416"/>
            </a:xfrm>
            <a:custGeom>
              <a:avLst/>
              <a:gdLst>
                <a:gd name="T0" fmla="*/ 905 w 1810"/>
                <a:gd name="T1" fmla="*/ 1388 h 1388"/>
                <a:gd name="T2" fmla="*/ 1810 w 1810"/>
                <a:gd name="T3" fmla="*/ 408 h 1388"/>
                <a:gd name="T4" fmla="*/ 874 w 1810"/>
                <a:gd name="T5" fmla="*/ 40 h 1388"/>
                <a:gd name="T6" fmla="*/ 0 w 1810"/>
                <a:gd name="T7" fmla="*/ 409 h 1388"/>
                <a:gd name="T8" fmla="*/ 905 w 1810"/>
                <a:gd name="T9" fmla="*/ 1388 h 1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10" h="1388">
                  <a:moveTo>
                    <a:pt x="905" y="1388"/>
                  </a:moveTo>
                  <a:lnTo>
                    <a:pt x="1810" y="408"/>
                  </a:lnTo>
                  <a:cubicBezTo>
                    <a:pt x="1612" y="189"/>
                    <a:pt x="1272" y="0"/>
                    <a:pt x="874" y="40"/>
                  </a:cubicBezTo>
                  <a:cubicBezTo>
                    <a:pt x="541" y="52"/>
                    <a:pt x="252" y="162"/>
                    <a:pt x="0" y="409"/>
                  </a:cubicBezTo>
                  <a:lnTo>
                    <a:pt x="905" y="1388"/>
                  </a:lnTo>
                  <a:close/>
                </a:path>
              </a:pathLst>
            </a:custGeom>
            <a:blipFill dpi="0"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4" name="Freeform 22" descr="2"/>
            <p:cNvSpPr>
              <a:spLocks/>
            </p:cNvSpPr>
            <p:nvPr userDrawn="1"/>
          </p:nvSpPr>
          <p:spPr bwMode="gray">
            <a:xfrm>
              <a:off x="4629" y="286"/>
              <a:ext cx="419" cy="572"/>
            </a:xfrm>
            <a:custGeom>
              <a:avLst/>
              <a:gdLst>
                <a:gd name="T0" fmla="*/ 1325 w 1325"/>
                <a:gd name="T1" fmla="*/ 960 h 1910"/>
                <a:gd name="T2" fmla="*/ 414 w 1325"/>
                <a:gd name="T3" fmla="*/ 0 h 1910"/>
                <a:gd name="T4" fmla="*/ 27 w 1325"/>
                <a:gd name="T5" fmla="*/ 1014 h 1910"/>
                <a:gd name="T6" fmla="*/ 402 w 1325"/>
                <a:gd name="T7" fmla="*/ 1910 h 1910"/>
                <a:gd name="T8" fmla="*/ 1325 w 1325"/>
                <a:gd name="T9" fmla="*/ 960 h 1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5" h="1910">
                  <a:moveTo>
                    <a:pt x="1325" y="960"/>
                  </a:moveTo>
                  <a:lnTo>
                    <a:pt x="414" y="0"/>
                  </a:lnTo>
                  <a:cubicBezTo>
                    <a:pt x="238" y="162"/>
                    <a:pt x="0" y="570"/>
                    <a:pt x="27" y="1014"/>
                  </a:cubicBezTo>
                  <a:cubicBezTo>
                    <a:pt x="53" y="1458"/>
                    <a:pt x="233" y="1748"/>
                    <a:pt x="402" y="1910"/>
                  </a:cubicBezTo>
                  <a:lnTo>
                    <a:pt x="1325" y="960"/>
                  </a:lnTo>
                  <a:close/>
                </a:path>
              </a:pathLst>
            </a:custGeom>
            <a:blipFill dpi="0"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5" name="Freeform 23" descr="55282"/>
            <p:cNvSpPr>
              <a:spLocks/>
            </p:cNvSpPr>
            <p:nvPr userDrawn="1"/>
          </p:nvSpPr>
          <p:spPr bwMode="gray">
            <a:xfrm>
              <a:off x="4770" y="585"/>
              <a:ext cx="590" cy="418"/>
            </a:xfrm>
            <a:custGeom>
              <a:avLst/>
              <a:gdLst>
                <a:gd name="T0" fmla="*/ 927 w 1866"/>
                <a:gd name="T1" fmla="*/ 0 h 1398"/>
                <a:gd name="T2" fmla="*/ 0 w 1866"/>
                <a:gd name="T3" fmla="*/ 975 h 1398"/>
                <a:gd name="T4" fmla="*/ 996 w 1866"/>
                <a:gd name="T5" fmla="*/ 1387 h 1398"/>
                <a:gd name="T6" fmla="*/ 1866 w 1866"/>
                <a:gd name="T7" fmla="*/ 996 h 1398"/>
                <a:gd name="T8" fmla="*/ 927 w 1866"/>
                <a:gd name="T9" fmla="*/ 0 h 1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66" h="1398">
                  <a:moveTo>
                    <a:pt x="927" y="0"/>
                  </a:moveTo>
                  <a:lnTo>
                    <a:pt x="0" y="975"/>
                  </a:lnTo>
                  <a:cubicBezTo>
                    <a:pt x="203" y="1204"/>
                    <a:pt x="607" y="1398"/>
                    <a:pt x="996" y="1387"/>
                  </a:cubicBezTo>
                  <a:cubicBezTo>
                    <a:pt x="1385" y="1375"/>
                    <a:pt x="1707" y="1159"/>
                    <a:pt x="1866" y="996"/>
                  </a:cubicBezTo>
                  <a:lnTo>
                    <a:pt x="927" y="0"/>
                  </a:lnTo>
                  <a:close/>
                </a:path>
              </a:pathLst>
            </a:custGeom>
            <a:blipFill dpi="0"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6" name="Oval 24"/>
            <p:cNvSpPr>
              <a:spLocks noChangeArrowheads="1"/>
            </p:cNvSpPr>
            <p:nvPr userDrawn="1"/>
          </p:nvSpPr>
          <p:spPr bwMode="gray">
            <a:xfrm>
              <a:off x="4914" y="438"/>
              <a:ext cx="329" cy="3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sp>
        <p:nvSpPr>
          <p:cNvPr id="17" name="TextBox 16"/>
          <p:cNvSpPr txBox="1"/>
          <p:nvPr userDrawn="1"/>
        </p:nvSpPr>
        <p:spPr>
          <a:xfrm>
            <a:off x="10777240" y="566632"/>
            <a:ext cx="7565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i="1" dirty="0">
                <a:solidFill>
                  <a:srgbClr val="19426B"/>
                </a:solidFill>
                <a:latin typeface="Arial" panose="020B0604020202020204" pitchFamily="34" charset="0"/>
              </a:rPr>
              <a:t>9</a:t>
            </a:r>
            <a:endParaRPr lang="uk-UA" sz="4400" b="1" i="1" dirty="0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grpSp>
        <p:nvGrpSpPr>
          <p:cNvPr id="19" name="Групувати 18"/>
          <p:cNvGrpSpPr/>
          <p:nvPr userDrawn="1"/>
        </p:nvGrpSpPr>
        <p:grpSpPr>
          <a:xfrm>
            <a:off x="-15225" y="6529734"/>
            <a:ext cx="4680520" cy="328282"/>
            <a:chOff x="467544" y="6485698"/>
            <a:chExt cx="4680520" cy="328281"/>
          </a:xfrm>
        </p:grpSpPr>
        <p:pic>
          <p:nvPicPr>
            <p:cNvPr id="20" name="Picture 3" descr="E:\Робота\Вчитель Інформатики\~~~Сайт~~~\teach-inf.at.ua\FTP\krfb_6465.png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26296" y="6485698"/>
              <a:ext cx="321568" cy="321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xtBox 20"/>
            <p:cNvSpPr txBox="1"/>
            <p:nvPr/>
          </p:nvSpPr>
          <p:spPr>
            <a:xfrm>
              <a:off x="467544" y="6506203"/>
              <a:ext cx="4680520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1400" b="1" i="1" dirty="0">
                <a:solidFill>
                  <a:srgbClr val="19426B"/>
                </a:solidFill>
                <a:latin typeface="Verdana"/>
              </a:endParaRPr>
            </a:p>
          </p:txBody>
        </p:sp>
      </p:grpSp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lnSpcReduction="10000"/>
          </a:bodyPr>
          <a:lstStyle>
            <a:lvl1pPr>
              <a:defRPr kumimoji="0" lang="uk-UA" sz="32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</a:defRPr>
            </a:lvl1pPr>
          </a:lstStyle>
          <a:p>
            <a:pPr marL="0" lvl="0" fontAlgn="base">
              <a:lnSpc>
                <a:spcPct val="100000"/>
              </a:lnSpc>
              <a:spcAft>
                <a:spcPct val="0"/>
              </a:spcAft>
            </a:pPr>
            <a:r>
              <a:rPr lang="uk-UA" dirty="0"/>
              <a:t>Зразок заголовка</a:t>
            </a:r>
          </a:p>
        </p:txBody>
      </p:sp>
      <p:sp>
        <p:nvSpPr>
          <p:cNvPr id="23" name="Місце для вмісту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6145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і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5"/>
          <p:cNvSpPr>
            <a:spLocks noChangeArrowheads="1"/>
          </p:cNvSpPr>
          <p:nvPr userDrawn="1"/>
        </p:nvSpPr>
        <p:spPr bwMode="gray">
          <a:xfrm>
            <a:off x="0" y="798521"/>
            <a:ext cx="12192000" cy="312737"/>
          </a:xfrm>
          <a:prstGeom prst="rect">
            <a:avLst/>
          </a:prstGeom>
          <a:solidFill>
            <a:srgbClr val="19426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8" name="Rectangle 16"/>
          <p:cNvSpPr>
            <a:spLocks noChangeArrowheads="1"/>
          </p:cNvSpPr>
          <p:nvPr userDrawn="1"/>
        </p:nvSpPr>
        <p:spPr bwMode="white">
          <a:xfrm>
            <a:off x="0" y="11"/>
            <a:ext cx="12192000" cy="836613"/>
          </a:xfrm>
          <a:prstGeom prst="rect">
            <a:avLst/>
          </a:prstGeom>
          <a:solidFill>
            <a:srgbClr val="398AC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grpSp>
        <p:nvGrpSpPr>
          <p:cNvPr id="9" name="Group 17"/>
          <p:cNvGrpSpPr>
            <a:grpSpLocks/>
          </p:cNvGrpSpPr>
          <p:nvPr userDrawn="1"/>
        </p:nvGrpSpPr>
        <p:grpSpPr bwMode="auto">
          <a:xfrm>
            <a:off x="10287570" y="188919"/>
            <a:ext cx="1665288" cy="1512887"/>
            <a:chOff x="4604" y="119"/>
            <a:chExt cx="1049" cy="953"/>
          </a:xfrm>
        </p:grpSpPr>
        <p:sp>
          <p:nvSpPr>
            <p:cNvPr id="10" name="Oval 18"/>
            <p:cNvSpPr>
              <a:spLocks noChangeArrowheads="1"/>
            </p:cNvSpPr>
            <p:nvPr userDrawn="1"/>
          </p:nvSpPr>
          <p:spPr bwMode="gray">
            <a:xfrm>
              <a:off x="4921" y="845"/>
              <a:ext cx="732" cy="227"/>
            </a:xfrm>
            <a:prstGeom prst="ellipse">
              <a:avLst/>
            </a:prstGeom>
            <a:gradFill rotWithShape="1">
              <a:gsLst>
                <a:gs pos="0">
                  <a:srgbClr val="19426B"/>
                </a:gs>
                <a:gs pos="100000">
                  <a:srgbClr val="19426B">
                    <a:gamma/>
                    <a:tint val="0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1" name="Oval 19"/>
            <p:cNvSpPr>
              <a:spLocks noChangeArrowheads="1"/>
            </p:cNvSpPr>
            <p:nvPr userDrawn="1"/>
          </p:nvSpPr>
          <p:spPr bwMode="gray">
            <a:xfrm>
              <a:off x="4604" y="119"/>
              <a:ext cx="932" cy="91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dist="63500" dir="2212194" algn="ctr" rotWithShape="0">
                <a:srgbClr val="19426B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2" name="Freeform 20" descr="4"/>
            <p:cNvSpPr>
              <a:spLocks/>
            </p:cNvSpPr>
            <p:nvPr userDrawn="1"/>
          </p:nvSpPr>
          <p:spPr bwMode="gray">
            <a:xfrm>
              <a:off x="5077" y="281"/>
              <a:ext cx="426" cy="588"/>
            </a:xfrm>
            <a:custGeom>
              <a:avLst/>
              <a:gdLst>
                <a:gd name="T0" fmla="*/ 951 w 1348"/>
                <a:gd name="T1" fmla="*/ 1963 h 1963"/>
                <a:gd name="T2" fmla="*/ 1338 w 1348"/>
                <a:gd name="T3" fmla="*/ 977 h 1963"/>
                <a:gd name="T4" fmla="*/ 905 w 1348"/>
                <a:gd name="T5" fmla="*/ 0 h 1963"/>
                <a:gd name="T6" fmla="*/ 0 w 1348"/>
                <a:gd name="T7" fmla="*/ 987 h 1963"/>
                <a:gd name="T8" fmla="*/ 951 w 1348"/>
                <a:gd name="T9" fmla="*/ 1963 h 19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8" h="1963">
                  <a:moveTo>
                    <a:pt x="951" y="1963"/>
                  </a:moveTo>
                  <a:cubicBezTo>
                    <a:pt x="1244" y="1689"/>
                    <a:pt x="1348" y="1323"/>
                    <a:pt x="1338" y="977"/>
                  </a:cubicBezTo>
                  <a:cubicBezTo>
                    <a:pt x="1329" y="629"/>
                    <a:pt x="1132" y="226"/>
                    <a:pt x="905" y="0"/>
                  </a:cubicBezTo>
                  <a:lnTo>
                    <a:pt x="0" y="987"/>
                  </a:lnTo>
                  <a:lnTo>
                    <a:pt x="951" y="1963"/>
                  </a:lnTo>
                  <a:close/>
                </a:path>
              </a:pathLst>
            </a:custGeom>
            <a:blipFill dpi="0"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3" name="Freeform 21" descr="1"/>
            <p:cNvSpPr>
              <a:spLocks/>
            </p:cNvSpPr>
            <p:nvPr userDrawn="1"/>
          </p:nvSpPr>
          <p:spPr bwMode="gray">
            <a:xfrm>
              <a:off x="4779" y="144"/>
              <a:ext cx="572" cy="416"/>
            </a:xfrm>
            <a:custGeom>
              <a:avLst/>
              <a:gdLst>
                <a:gd name="T0" fmla="*/ 905 w 1810"/>
                <a:gd name="T1" fmla="*/ 1388 h 1388"/>
                <a:gd name="T2" fmla="*/ 1810 w 1810"/>
                <a:gd name="T3" fmla="*/ 408 h 1388"/>
                <a:gd name="T4" fmla="*/ 874 w 1810"/>
                <a:gd name="T5" fmla="*/ 40 h 1388"/>
                <a:gd name="T6" fmla="*/ 0 w 1810"/>
                <a:gd name="T7" fmla="*/ 409 h 1388"/>
                <a:gd name="T8" fmla="*/ 905 w 1810"/>
                <a:gd name="T9" fmla="*/ 1388 h 1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10" h="1388">
                  <a:moveTo>
                    <a:pt x="905" y="1388"/>
                  </a:moveTo>
                  <a:lnTo>
                    <a:pt x="1810" y="408"/>
                  </a:lnTo>
                  <a:cubicBezTo>
                    <a:pt x="1612" y="189"/>
                    <a:pt x="1272" y="0"/>
                    <a:pt x="874" y="40"/>
                  </a:cubicBezTo>
                  <a:cubicBezTo>
                    <a:pt x="541" y="52"/>
                    <a:pt x="252" y="162"/>
                    <a:pt x="0" y="409"/>
                  </a:cubicBezTo>
                  <a:lnTo>
                    <a:pt x="905" y="1388"/>
                  </a:lnTo>
                  <a:close/>
                </a:path>
              </a:pathLst>
            </a:custGeom>
            <a:blipFill dpi="0"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4" name="Freeform 22" descr="2"/>
            <p:cNvSpPr>
              <a:spLocks/>
            </p:cNvSpPr>
            <p:nvPr userDrawn="1"/>
          </p:nvSpPr>
          <p:spPr bwMode="gray">
            <a:xfrm>
              <a:off x="4629" y="286"/>
              <a:ext cx="419" cy="572"/>
            </a:xfrm>
            <a:custGeom>
              <a:avLst/>
              <a:gdLst>
                <a:gd name="T0" fmla="*/ 1325 w 1325"/>
                <a:gd name="T1" fmla="*/ 960 h 1910"/>
                <a:gd name="T2" fmla="*/ 414 w 1325"/>
                <a:gd name="T3" fmla="*/ 0 h 1910"/>
                <a:gd name="T4" fmla="*/ 27 w 1325"/>
                <a:gd name="T5" fmla="*/ 1014 h 1910"/>
                <a:gd name="T6" fmla="*/ 402 w 1325"/>
                <a:gd name="T7" fmla="*/ 1910 h 1910"/>
                <a:gd name="T8" fmla="*/ 1325 w 1325"/>
                <a:gd name="T9" fmla="*/ 960 h 1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5" h="1910">
                  <a:moveTo>
                    <a:pt x="1325" y="960"/>
                  </a:moveTo>
                  <a:lnTo>
                    <a:pt x="414" y="0"/>
                  </a:lnTo>
                  <a:cubicBezTo>
                    <a:pt x="238" y="162"/>
                    <a:pt x="0" y="570"/>
                    <a:pt x="27" y="1014"/>
                  </a:cubicBezTo>
                  <a:cubicBezTo>
                    <a:pt x="53" y="1458"/>
                    <a:pt x="233" y="1748"/>
                    <a:pt x="402" y="1910"/>
                  </a:cubicBezTo>
                  <a:lnTo>
                    <a:pt x="1325" y="960"/>
                  </a:lnTo>
                  <a:close/>
                </a:path>
              </a:pathLst>
            </a:custGeom>
            <a:blipFill dpi="0"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5" name="Freeform 23" descr="55282"/>
            <p:cNvSpPr>
              <a:spLocks/>
            </p:cNvSpPr>
            <p:nvPr userDrawn="1"/>
          </p:nvSpPr>
          <p:spPr bwMode="gray">
            <a:xfrm>
              <a:off x="4770" y="585"/>
              <a:ext cx="590" cy="418"/>
            </a:xfrm>
            <a:custGeom>
              <a:avLst/>
              <a:gdLst>
                <a:gd name="T0" fmla="*/ 927 w 1866"/>
                <a:gd name="T1" fmla="*/ 0 h 1398"/>
                <a:gd name="T2" fmla="*/ 0 w 1866"/>
                <a:gd name="T3" fmla="*/ 975 h 1398"/>
                <a:gd name="T4" fmla="*/ 996 w 1866"/>
                <a:gd name="T5" fmla="*/ 1387 h 1398"/>
                <a:gd name="T6" fmla="*/ 1866 w 1866"/>
                <a:gd name="T7" fmla="*/ 996 h 1398"/>
                <a:gd name="T8" fmla="*/ 927 w 1866"/>
                <a:gd name="T9" fmla="*/ 0 h 1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66" h="1398">
                  <a:moveTo>
                    <a:pt x="927" y="0"/>
                  </a:moveTo>
                  <a:lnTo>
                    <a:pt x="0" y="975"/>
                  </a:lnTo>
                  <a:cubicBezTo>
                    <a:pt x="203" y="1204"/>
                    <a:pt x="607" y="1398"/>
                    <a:pt x="996" y="1387"/>
                  </a:cubicBezTo>
                  <a:cubicBezTo>
                    <a:pt x="1385" y="1375"/>
                    <a:pt x="1707" y="1159"/>
                    <a:pt x="1866" y="996"/>
                  </a:cubicBezTo>
                  <a:lnTo>
                    <a:pt x="927" y="0"/>
                  </a:lnTo>
                  <a:close/>
                </a:path>
              </a:pathLst>
            </a:custGeom>
            <a:blipFill dpi="0"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6" name="Oval 24"/>
            <p:cNvSpPr>
              <a:spLocks noChangeArrowheads="1"/>
            </p:cNvSpPr>
            <p:nvPr userDrawn="1"/>
          </p:nvSpPr>
          <p:spPr bwMode="gray">
            <a:xfrm>
              <a:off x="4914" y="438"/>
              <a:ext cx="329" cy="3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sp>
        <p:nvSpPr>
          <p:cNvPr id="17" name="TextBox 16"/>
          <p:cNvSpPr txBox="1"/>
          <p:nvPr userDrawn="1"/>
        </p:nvSpPr>
        <p:spPr>
          <a:xfrm>
            <a:off x="10777240" y="566632"/>
            <a:ext cx="7565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i="1" dirty="0">
                <a:solidFill>
                  <a:srgbClr val="19426B"/>
                </a:solidFill>
                <a:latin typeface="Arial" panose="020B0604020202020204" pitchFamily="34" charset="0"/>
              </a:rPr>
              <a:t>7</a:t>
            </a:r>
            <a:endParaRPr lang="uk-UA" sz="4400" b="1" i="1" dirty="0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grpSp>
        <p:nvGrpSpPr>
          <p:cNvPr id="19" name="Групувати 18"/>
          <p:cNvGrpSpPr/>
          <p:nvPr userDrawn="1"/>
        </p:nvGrpSpPr>
        <p:grpSpPr>
          <a:xfrm>
            <a:off x="-15225" y="6529734"/>
            <a:ext cx="4680520" cy="328282"/>
            <a:chOff x="467544" y="6485698"/>
            <a:chExt cx="4680520" cy="328281"/>
          </a:xfrm>
        </p:grpSpPr>
        <p:pic>
          <p:nvPicPr>
            <p:cNvPr id="20" name="Picture 3" descr="E:\Робота\Вчитель Інформатики\~~~Сайт~~~\teach-inf.at.ua\FTP\krfb_6465.png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26296" y="6485698"/>
              <a:ext cx="321568" cy="321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xtBox 20"/>
            <p:cNvSpPr txBox="1"/>
            <p:nvPr/>
          </p:nvSpPr>
          <p:spPr>
            <a:xfrm>
              <a:off x="467544" y="6506203"/>
              <a:ext cx="4680520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i="1" dirty="0">
                  <a:solidFill>
                    <a:srgbClr val="19426B"/>
                  </a:solidFill>
                  <a:latin typeface="Verdana"/>
                </a:rPr>
                <a:t> </a:t>
              </a:r>
              <a:r>
                <a:rPr lang="uk-UA" sz="1400" i="1" dirty="0">
                  <a:solidFill>
                    <a:srgbClr val="19426B"/>
                  </a:solidFill>
                  <a:latin typeface="Verdana"/>
                </a:rPr>
                <a:t> </a:t>
              </a:r>
              <a:endParaRPr lang="ru-RU" sz="1400" b="1" i="1" dirty="0">
                <a:solidFill>
                  <a:srgbClr val="19426B"/>
                </a:solidFill>
                <a:latin typeface="Verdana"/>
              </a:endParaRPr>
            </a:p>
          </p:txBody>
        </p:sp>
      </p:grpSp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lnSpcReduction="10000"/>
          </a:bodyPr>
          <a:lstStyle>
            <a:lvl1pPr>
              <a:defRPr kumimoji="0" lang="uk-UA" sz="32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</a:defRPr>
            </a:lvl1pPr>
          </a:lstStyle>
          <a:p>
            <a:pPr marL="0" lvl="0" fontAlgn="base">
              <a:lnSpc>
                <a:spcPct val="100000"/>
              </a:lnSpc>
              <a:spcAft>
                <a:spcPct val="0"/>
              </a:spcAft>
            </a:pPr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717398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16.03.2020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2391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і області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16.03.2020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14032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16.03.2020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79979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16.03.2020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64596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16.03.2020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0382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16.03.2020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38317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16.03.2020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3899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E9269-1560-433C-88F4-3A78CD881B3D}" type="datetimeFigureOut">
              <a:rPr lang="uk-UA" smtClean="0"/>
              <a:t>16.03.2020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52E948-F03E-4133-ABAE-EC8DE8272D4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22809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hyperlink" Target="https://scratch.mit.edu/projects/editor/?tutorial=getStarted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847771" y="695226"/>
            <a:ext cx="7137066" cy="1801607"/>
          </a:xfrm>
        </p:spPr>
        <p:txBody>
          <a:bodyPr>
            <a:noAutofit/>
          </a:bodyPr>
          <a:lstStyle/>
          <a:p>
            <a:r>
              <a:rPr lang="uk-UA" dirty="0"/>
              <a:t>Складання та виконання алгоритмів із розгалуженням Практична робота 6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4294967295"/>
          </p:nvPr>
        </p:nvSpPr>
        <p:spPr>
          <a:xfrm>
            <a:off x="5032382" y="3184362"/>
            <a:ext cx="7138989" cy="403410"/>
          </a:xfrm>
        </p:spPr>
        <p:txBody>
          <a:bodyPr anchor="ctr">
            <a:normAutofit/>
          </a:bodyPr>
          <a:lstStyle/>
          <a:p>
            <a:pPr marL="0" indent="0" algn="r">
              <a:buNone/>
            </a:pPr>
            <a:r>
              <a:rPr lang="uk-UA" sz="1600" b="1" dirty="0">
                <a:solidFill>
                  <a:srgbClr val="FFFFFF"/>
                </a:solidFill>
              </a:rPr>
              <a:t>За навчальною програмою 2017 року</a:t>
            </a:r>
          </a:p>
        </p:txBody>
      </p:sp>
      <p:sp>
        <p:nvSpPr>
          <p:cNvPr id="6" name="Округлена прямокутна виноска 5"/>
          <p:cNvSpPr/>
          <p:nvPr/>
        </p:nvSpPr>
        <p:spPr>
          <a:xfrm>
            <a:off x="126612" y="6175807"/>
            <a:ext cx="2448272" cy="619472"/>
          </a:xfrm>
          <a:prstGeom prst="wedgeRoundRectCallout">
            <a:avLst>
              <a:gd name="adj1" fmla="val 367"/>
              <a:gd name="adj2" fmla="val 49864"/>
              <a:gd name="adj3" fmla="val 16667"/>
            </a:avLst>
          </a:prstGeom>
          <a:solidFill>
            <a:srgbClr val="FFFF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Урок </a:t>
            </a:r>
            <a:r>
              <a:rPr lang="uk-UA" sz="3600" b="1" i="1" kern="0" dirty="0">
                <a:solidFill>
                  <a:srgbClr val="002060"/>
                </a:solidFill>
                <a:latin typeface="Verdana"/>
              </a:rPr>
              <a:t>24</a:t>
            </a:r>
            <a:endParaRPr kumimoji="0" lang="uk-UA" sz="3600" b="1" i="1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FBF6382-E844-4DC2-ACAB-D57A205B70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560" y="3689003"/>
            <a:ext cx="2209744" cy="2385570"/>
          </a:xfrm>
          <a:prstGeom prst="rect">
            <a:avLst/>
          </a:prstGeom>
        </p:spPr>
      </p:pic>
      <p:pic>
        <p:nvPicPr>
          <p:cNvPr id="9" name="Picture 2" descr="computer, programmer, scientist icon">
            <a:extLst>
              <a:ext uri="{FF2B5EF4-FFF2-40B4-BE49-F238E27FC236}">
                <a16:creationId xmlns:a16="http://schemas.microsoft.com/office/drawing/2014/main" xmlns="" id="{EACF3C3B-716B-483A-8510-DC547DFAEE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25" b="14007"/>
          <a:stretch/>
        </p:blipFill>
        <p:spPr bwMode="auto">
          <a:xfrm>
            <a:off x="8280445" y="3584145"/>
            <a:ext cx="3851920" cy="2664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7435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Проект «Кіт у лабіринті»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3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24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CAE1055-731F-4B06-87C6-A2999102DC65}"/>
              </a:ext>
            </a:extLst>
          </p:cNvPr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Перехід на інший рівень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2C91275-886F-4665-80BE-6BDBC7730960}"/>
              </a:ext>
            </a:extLst>
          </p:cNvPr>
          <p:cNvSpPr txBox="1"/>
          <p:nvPr/>
        </p:nvSpPr>
        <p:spPr>
          <a:xfrm>
            <a:off x="72008" y="1834265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Перевірка, чи </a:t>
            </a:r>
            <a:r>
              <a:rPr lang="uk-UA" sz="2800" b="1" i="1" kern="0" dirty="0" err="1">
                <a:solidFill>
                  <a:srgbClr val="FFFFFF"/>
                </a:solidFill>
              </a:rPr>
              <a:t>Скретч</a:t>
            </a:r>
            <a:r>
              <a:rPr lang="uk-UA" sz="2800" b="1" i="1" kern="0" dirty="0">
                <a:solidFill>
                  <a:srgbClr val="FFFFFF"/>
                </a:solidFill>
              </a:rPr>
              <a:t> у куті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C6B0220-C87E-4E0E-9D27-E29B21272508}"/>
              </a:ext>
            </a:extLst>
          </p:cNvPr>
          <p:cNvSpPr txBox="1"/>
          <p:nvPr/>
        </p:nvSpPr>
        <p:spPr>
          <a:xfrm>
            <a:off x="613064" y="2466841"/>
            <a:ext cx="11509086" cy="954107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Якщо х&gt;200 та у&gt;160,</a:t>
            </a:r>
          </a:p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то оповістити про перебування куті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162CD503-C83B-49C2-B009-69831C2FDE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4456" y="3551086"/>
            <a:ext cx="9463088" cy="28448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79743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Проект «Кіт у лабіринті»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3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24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CAE1055-731F-4B06-87C6-A2999102DC65}"/>
              </a:ext>
            </a:extLst>
          </p:cNvPr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"Я у куті!"</a:t>
            </a: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xmlns="" id="{B9E2C1CE-D6E7-41D9-803E-67B71AC5F463}"/>
              </a:ext>
            </a:extLst>
          </p:cNvPr>
          <p:cNvSpPr/>
          <p:nvPr/>
        </p:nvSpPr>
        <p:spPr>
          <a:xfrm>
            <a:off x="72008" y="1912370"/>
            <a:ext cx="3973050" cy="129266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 err="1">
                <a:solidFill>
                  <a:srgbClr val="FFFFFF"/>
                </a:solidFill>
              </a:rPr>
              <a:t>Скретч</a:t>
            </a:r>
            <a:r>
              <a:rPr lang="uk-UA" sz="2800" b="1" i="1" kern="0" dirty="0">
                <a:solidFill>
                  <a:srgbClr val="FFFFFF"/>
                </a:solidFill>
              </a:rPr>
              <a:t> переміщується</a:t>
            </a:r>
          </a:p>
        </p:txBody>
      </p:sp>
      <p:sp>
        <p:nvSpPr>
          <p:cNvPr id="10" name="Прямокутник 9">
            <a:extLst>
              <a:ext uri="{FF2B5EF4-FFF2-40B4-BE49-F238E27FC236}">
                <a16:creationId xmlns:a16="http://schemas.microsoft.com/office/drawing/2014/main" xmlns="" id="{832CC4A0-1AD0-4CE4-9D9A-EA42A7C3250D}"/>
              </a:ext>
            </a:extLst>
          </p:cNvPr>
          <p:cNvSpPr/>
          <p:nvPr/>
        </p:nvSpPr>
        <p:spPr>
          <a:xfrm>
            <a:off x="4110552" y="1912370"/>
            <a:ext cx="3973050" cy="129266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Лабіринт змінює образ</a:t>
            </a:r>
          </a:p>
        </p:txBody>
      </p:sp>
      <p:sp>
        <p:nvSpPr>
          <p:cNvPr id="11" name="Прямокутник 10">
            <a:extLst>
              <a:ext uri="{FF2B5EF4-FFF2-40B4-BE49-F238E27FC236}">
                <a16:creationId xmlns:a16="http://schemas.microsoft.com/office/drawing/2014/main" xmlns="" id="{B38556F2-0307-44EE-8963-E5B91427FE0B}"/>
              </a:ext>
            </a:extLst>
          </p:cNvPr>
          <p:cNvSpPr/>
          <p:nvPr/>
        </p:nvSpPr>
        <p:spPr>
          <a:xfrm>
            <a:off x="8149100" y="1912370"/>
            <a:ext cx="3973050" cy="129266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Сцена змінює тло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DE917697-A3C1-47C9-B6B0-8C8EBDA1F5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8" y="3397418"/>
            <a:ext cx="3973050" cy="124389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460B2FE4-417F-453D-BCF5-3E7A80D781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0552" y="3428999"/>
            <a:ext cx="3973050" cy="149803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A81C4A07-6467-411D-AD7D-E4AA4D2DD5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49096" y="3428998"/>
            <a:ext cx="3970896" cy="1467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389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9" grpId="0" animBg="1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Проект «Кіт у лабіринті»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3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24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CAE1055-731F-4B06-87C6-A2999102DC65}"/>
              </a:ext>
            </a:extLst>
          </p:cNvPr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Забезпечити зміну вигляду об'єкта при русі!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3987E54-5ABE-408F-AD65-B0F99B0EEB92}"/>
              </a:ext>
            </a:extLst>
          </p:cNvPr>
          <p:cNvSpPr txBox="1"/>
          <p:nvPr/>
        </p:nvSpPr>
        <p:spPr>
          <a:xfrm>
            <a:off x="457200" y="1844656"/>
            <a:ext cx="11664950" cy="954107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Якщо стандартно немає різних костюмів – домалюйте самі!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2D6E469-3F48-49CB-9F9C-B80B1F7E66B0}"/>
              </a:ext>
            </a:extLst>
          </p:cNvPr>
          <p:cNvSpPr txBox="1"/>
          <p:nvPr/>
        </p:nvSpPr>
        <p:spPr>
          <a:xfrm>
            <a:off x="72008" y="2998576"/>
            <a:ext cx="6671692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Нехай кіт каже "От незграба!" щоразу, як торкається стінки лабіринту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AE9A2F6-BC7C-425B-952D-B1498053C7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8391" y="2998575"/>
            <a:ext cx="5251601" cy="3542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69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Проект «Кіт у лабіринті»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3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24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CAE1055-731F-4B06-87C6-A2999102DC65}"/>
              </a:ext>
            </a:extLst>
          </p:cNvPr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Скарби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173B918-F55E-4331-AECE-FE8D4D1CFE26}"/>
              </a:ext>
            </a:extLst>
          </p:cNvPr>
          <p:cNvSpPr txBox="1"/>
          <p:nvPr/>
        </p:nvSpPr>
        <p:spPr>
          <a:xfrm>
            <a:off x="72008" y="1834265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Ходити по лабіринту просто так - нецікаво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11278C2-2B53-4846-BA42-8FCE6B77FBAF}"/>
              </a:ext>
            </a:extLst>
          </p:cNvPr>
          <p:cNvSpPr txBox="1"/>
          <p:nvPr/>
        </p:nvSpPr>
        <p:spPr>
          <a:xfrm>
            <a:off x="70929" y="2477232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Можна по дорозі збирати "скарби"!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77D7C8F-6825-4AD2-A05A-5E4028F7A13C}"/>
              </a:ext>
            </a:extLst>
          </p:cNvPr>
          <p:cNvSpPr txBox="1"/>
          <p:nvPr/>
        </p:nvSpPr>
        <p:spPr>
          <a:xfrm>
            <a:off x="70929" y="3108539"/>
            <a:ext cx="736896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Як це працює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1AA8A3F3-0BB3-4DFE-80AA-DB255D12829D}"/>
              </a:ext>
            </a:extLst>
          </p:cNvPr>
          <p:cNvSpPr txBox="1"/>
          <p:nvPr/>
        </p:nvSpPr>
        <p:spPr>
          <a:xfrm>
            <a:off x="529936" y="3742772"/>
            <a:ext cx="6909956" cy="52322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Кіт доторкається до скарбу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AEEA205-7741-4DD3-A390-7DFFB331C216}"/>
              </a:ext>
            </a:extLst>
          </p:cNvPr>
          <p:cNvSpPr txBox="1"/>
          <p:nvPr/>
        </p:nvSpPr>
        <p:spPr>
          <a:xfrm>
            <a:off x="529935" y="4377005"/>
            <a:ext cx="6909956" cy="954107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До лічильника скарбів додається одиниця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8AC14C97-D5A1-4968-B2EA-1B6C6AC201FC}"/>
              </a:ext>
            </a:extLst>
          </p:cNvPr>
          <p:cNvSpPr txBox="1"/>
          <p:nvPr/>
        </p:nvSpPr>
        <p:spPr>
          <a:xfrm>
            <a:off x="529935" y="5444945"/>
            <a:ext cx="6909956" cy="52322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Скарб зникає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26FD483-613D-45DA-A501-18186416B9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9543" y="3108539"/>
            <a:ext cx="4581525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302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6" grpId="0" animBg="1"/>
      <p:bldP spid="7" grpId="0" animBg="1"/>
      <p:bldP spid="10" grpId="0" animBg="1"/>
      <p:bldP spid="11" grpId="0" animBg="1"/>
      <p:bldP spid="13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Проект «Кіт у лабіринті»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3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24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CAE1055-731F-4B06-87C6-A2999102DC65}"/>
              </a:ext>
            </a:extLst>
          </p:cNvPr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10 скарбів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A28459C-D4FF-41FE-859E-0D0C29AE2D61}"/>
              </a:ext>
            </a:extLst>
          </p:cNvPr>
          <p:cNvSpPr txBox="1"/>
          <p:nvPr/>
        </p:nvSpPr>
        <p:spPr>
          <a:xfrm>
            <a:off x="72008" y="1806681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Клонування одного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FAB5E77-EEBA-4356-A06D-291A35F093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8" y="2447772"/>
            <a:ext cx="3867150" cy="25146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74B14B7-525C-4A21-BA96-B8ACC0DE35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4408" y="2456863"/>
            <a:ext cx="8015583" cy="3624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120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Проект «Кіт у лабіринті»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3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24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CAE1055-731F-4B06-87C6-A2999102DC65}"/>
              </a:ext>
            </a:extLst>
          </p:cNvPr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Що варто доробити: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A28459C-D4FF-41FE-859E-0D0C29AE2D61}"/>
              </a:ext>
            </a:extLst>
          </p:cNvPr>
          <p:cNvSpPr txBox="1"/>
          <p:nvPr/>
        </p:nvSpPr>
        <p:spPr>
          <a:xfrm>
            <a:off x="72008" y="1806681"/>
            <a:ext cx="5559865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На новому фоні добре було б знову отримувати змогу збирати скарби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83771EF-0CC8-496C-AA19-A3DA33ACACED}"/>
              </a:ext>
            </a:extLst>
          </p:cNvPr>
          <p:cNvSpPr txBox="1"/>
          <p:nvPr/>
        </p:nvSpPr>
        <p:spPr>
          <a:xfrm>
            <a:off x="72008" y="3278374"/>
            <a:ext cx="5559865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Нехай </a:t>
            </a:r>
            <a:r>
              <a:rPr lang="uk-UA" sz="2800" b="1" i="1" kern="0" dirty="0" err="1">
                <a:solidFill>
                  <a:srgbClr val="FFFFFF"/>
                </a:solidFill>
              </a:rPr>
              <a:t>Скретчу</a:t>
            </a:r>
            <a:r>
              <a:rPr lang="uk-UA" sz="2800" b="1" i="1" kern="0" dirty="0">
                <a:solidFill>
                  <a:srgbClr val="FFFFFF"/>
                </a:solidFill>
              </a:rPr>
              <a:t> хтось заважає збирати скарби, щоб не було так просто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B169F68-508E-4999-911E-A462B0B381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5783" y="1792756"/>
            <a:ext cx="6384210" cy="4764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247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6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Проект «Кіт у лабіринті»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3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24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CAE1055-731F-4B06-87C6-A2999102DC65}"/>
              </a:ext>
            </a:extLst>
          </p:cNvPr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Відновлення скарбів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A28459C-D4FF-41FE-859E-0D0C29AE2D61}"/>
              </a:ext>
            </a:extLst>
          </p:cNvPr>
          <p:cNvSpPr txBox="1"/>
          <p:nvPr/>
        </p:nvSpPr>
        <p:spPr>
          <a:xfrm>
            <a:off x="72008" y="1806681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Використаємо команду сповіщення для відновлення скарбів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83771EF-0CC8-496C-AA19-A3DA33ACACED}"/>
              </a:ext>
            </a:extLst>
          </p:cNvPr>
          <p:cNvSpPr txBox="1"/>
          <p:nvPr/>
        </p:nvSpPr>
        <p:spPr>
          <a:xfrm>
            <a:off x="72008" y="2847486"/>
            <a:ext cx="5320874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Коли Кіт повідомляє про потрапляння у кут екрану - скарби потрібно створити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D60BE81-7540-4CBA-A2F1-42DF1CAF17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4856" y="2847486"/>
            <a:ext cx="6585136" cy="3688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880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6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Проект «Кіт у лабіринті»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3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24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CAE1055-731F-4B06-87C6-A2999102DC65}"/>
              </a:ext>
            </a:extLst>
          </p:cNvPr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Скарбів надто багато...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A28459C-D4FF-41FE-859E-0D0C29AE2D61}"/>
              </a:ext>
            </a:extLst>
          </p:cNvPr>
          <p:cNvSpPr txBox="1"/>
          <p:nvPr/>
        </p:nvSpPr>
        <p:spPr>
          <a:xfrm>
            <a:off x="72008" y="1806681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Якщо просто створювати клон - то скарбів буде все більше і більше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83771EF-0CC8-496C-AA19-A3DA33ACACED}"/>
              </a:ext>
            </a:extLst>
          </p:cNvPr>
          <p:cNvSpPr txBox="1"/>
          <p:nvPr/>
        </p:nvSpPr>
        <p:spPr>
          <a:xfrm>
            <a:off x="72009" y="2847486"/>
            <a:ext cx="3421934" cy="353943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Тому після створення клону, потрібно його вилучити, або відключити від батьківського об'єкта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DD92DC9-7366-4910-A643-EFA453B024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2139" y="2847486"/>
            <a:ext cx="4347297" cy="337878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D09AC0E-054D-4BD2-83BD-47FBE5C425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4905" y="2876493"/>
            <a:ext cx="3965086" cy="1907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211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6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Проект «Кіт у лабіринті»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3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24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CAE1055-731F-4B06-87C6-A2999102DC65}"/>
              </a:ext>
            </a:extLst>
          </p:cNvPr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Привид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A28459C-D4FF-41FE-859E-0D0C29AE2D61}"/>
              </a:ext>
            </a:extLst>
          </p:cNvPr>
          <p:cNvSpPr txBox="1"/>
          <p:nvPr/>
        </p:nvSpPr>
        <p:spPr>
          <a:xfrm>
            <a:off x="72008" y="1806681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Літає де завгодно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83771EF-0CC8-496C-AA19-A3DA33ACACED}"/>
              </a:ext>
            </a:extLst>
          </p:cNvPr>
          <p:cNvSpPr txBox="1"/>
          <p:nvPr/>
        </p:nvSpPr>
        <p:spPr>
          <a:xfrm>
            <a:off x="72007" y="2416599"/>
            <a:ext cx="6266448" cy="3970318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Коли торкається до </a:t>
            </a:r>
            <a:r>
              <a:rPr lang="uk-UA" sz="2800" b="1" i="1" kern="0" dirty="0" err="1">
                <a:solidFill>
                  <a:srgbClr val="FFFFFF"/>
                </a:solidFill>
              </a:rPr>
              <a:t>Скретча</a:t>
            </a:r>
            <a:r>
              <a:rPr lang="uk-UA" sz="2800" b="1" i="1" kern="0" dirty="0">
                <a:solidFill>
                  <a:srgbClr val="FFFFFF"/>
                </a:solidFill>
              </a:rPr>
              <a:t>, потрібно, щоб </a:t>
            </a:r>
            <a:r>
              <a:rPr lang="uk-UA" sz="2800" b="1" i="1" kern="0" dirty="0" err="1">
                <a:solidFill>
                  <a:srgbClr val="FFFFFF"/>
                </a:solidFill>
              </a:rPr>
              <a:t>Скретч</a:t>
            </a:r>
            <a:r>
              <a:rPr lang="uk-UA" sz="2800" b="1" i="1" kern="0" dirty="0">
                <a:solidFill>
                  <a:srgbClr val="FFFFFF"/>
                </a:solidFill>
              </a:rPr>
              <a:t> відчув це (наприклад, змінив колір) Привид зник на деякий час (щоб </a:t>
            </a:r>
            <a:r>
              <a:rPr lang="uk-UA" sz="2800" b="1" i="1" kern="0" dirty="0" err="1">
                <a:solidFill>
                  <a:srgbClr val="FFFFFF"/>
                </a:solidFill>
              </a:rPr>
              <a:t>Скретч</a:t>
            </a:r>
            <a:r>
              <a:rPr lang="uk-UA" sz="2800" b="1" i="1" kern="0" dirty="0">
                <a:solidFill>
                  <a:srgbClr val="FFFFFF"/>
                </a:solidFill>
              </a:rPr>
              <a:t> міг відійти! Привид з’явиться знову в іншому місці і далі «полюватиме на </a:t>
            </a:r>
            <a:r>
              <a:rPr lang="uk-UA" sz="2800" b="1" i="1" kern="0" dirty="0" err="1">
                <a:solidFill>
                  <a:srgbClr val="FFFFFF"/>
                </a:solidFill>
              </a:rPr>
              <a:t>Скретча</a:t>
            </a:r>
            <a:r>
              <a:rPr lang="uk-UA" sz="2800" b="1" i="1" kern="0" dirty="0">
                <a:solidFill>
                  <a:srgbClr val="FFFFFF"/>
                </a:solidFill>
              </a:rPr>
              <a:t>»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51F9371D-7CB9-4205-9104-C9D1AC6D53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0658" y="2416598"/>
            <a:ext cx="5163469" cy="3970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090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6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Проект «Кіт у лабіринті»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3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24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57846D2-34A6-454C-8955-AADF11F9370D}"/>
              </a:ext>
            </a:extLst>
          </p:cNvPr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Привид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723C4C1-2537-44A6-8305-D1E42F85B5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8" y="1964325"/>
            <a:ext cx="6873662" cy="331408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E23DF54F-B60E-4241-A5EC-632C3874EA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1628" y="1964325"/>
            <a:ext cx="5058363" cy="3823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467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Складання та виконання</a:t>
            </a:r>
            <a:br>
              <a:rPr lang="uk-UA" dirty="0"/>
            </a:br>
            <a:r>
              <a:rPr lang="uk-UA" dirty="0"/>
              <a:t>алгоритмів із розгалуженням 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3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24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CAE1055-731F-4B06-87C6-A2999102DC65}"/>
              </a:ext>
            </a:extLst>
          </p:cNvPr>
          <p:cNvSpPr txBox="1"/>
          <p:nvPr/>
        </p:nvSpPr>
        <p:spPr>
          <a:xfrm>
            <a:off x="72008" y="1196763"/>
            <a:ext cx="12050142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00"/>
                </a:solidFill>
              </a:rPr>
              <a:t>Сенсори</a:t>
            </a:r>
            <a:r>
              <a:rPr lang="uk-UA" sz="2800" b="1" i="1" kern="0" dirty="0">
                <a:solidFill>
                  <a:srgbClr val="FFFFFF"/>
                </a:solidFill>
              </a:rPr>
              <a:t> (або </a:t>
            </a:r>
            <a:r>
              <a:rPr lang="uk-UA" sz="2800" b="1" i="1" kern="0" dirty="0">
                <a:solidFill>
                  <a:srgbClr val="FFFF00"/>
                </a:solidFill>
              </a:rPr>
              <a:t>датчики</a:t>
            </a:r>
            <a:r>
              <a:rPr lang="uk-UA" sz="2800" b="1" i="1" kern="0" dirty="0">
                <a:solidFill>
                  <a:srgbClr val="FFFFFF"/>
                </a:solidFill>
              </a:rPr>
              <a:t>) — елементи, які є достатньо чутливими, щоб  реагувати на зміни навколишніх станів. Наприклад: на дотик, різницю температури,  відстані та інше.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2ED9674-8818-4C38-8795-AADAAAB422A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6556" b="46927"/>
          <a:stretch/>
        </p:blipFill>
        <p:spPr>
          <a:xfrm>
            <a:off x="4384964" y="3150254"/>
            <a:ext cx="7735028" cy="31085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E5CE8179-A2F0-440F-A713-9D04AEAB4A3B}"/>
              </a:ext>
            </a:extLst>
          </p:cNvPr>
          <p:cNvSpPr txBox="1"/>
          <p:nvPr/>
        </p:nvSpPr>
        <p:spPr>
          <a:xfrm>
            <a:off x="72008" y="3150254"/>
            <a:ext cx="4167483" cy="3108543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В житті сенсори ми зустрічаємо в різних пристроях, а в </a:t>
            </a:r>
            <a:r>
              <a:rPr lang="en-US" sz="2800" b="1" i="1" kern="0" dirty="0">
                <a:solidFill>
                  <a:srgbClr val="FFFFFF"/>
                </a:solidFill>
              </a:rPr>
              <a:t>Scratch-</a:t>
            </a:r>
            <a:r>
              <a:rPr lang="uk-UA" sz="2800" b="1" i="1" kern="0" dirty="0">
                <a:solidFill>
                  <a:srgbClr val="FFFFFF"/>
                </a:solidFill>
              </a:rPr>
              <a:t>середовищі їм присвячено цілий блок команд.</a:t>
            </a:r>
          </a:p>
        </p:txBody>
      </p:sp>
      <p:sp>
        <p:nvSpPr>
          <p:cNvPr id="13" name="Прямокутник 12">
            <a:extLst>
              <a:ext uri="{FF2B5EF4-FFF2-40B4-BE49-F238E27FC236}">
                <a16:creationId xmlns:a16="http://schemas.microsoft.com/office/drawing/2014/main" xmlns="" id="{BE960E76-31F7-4829-B1F6-ACA0459B5D35}"/>
              </a:ext>
            </a:extLst>
          </p:cNvPr>
          <p:cNvSpPr/>
          <p:nvPr/>
        </p:nvSpPr>
        <p:spPr>
          <a:xfrm>
            <a:off x="10008742" y="4516933"/>
            <a:ext cx="898018" cy="230327"/>
          </a:xfrm>
          <a:prstGeom prst="rect">
            <a:avLst/>
          </a:prstGeom>
          <a:solidFill>
            <a:srgbClr val="008000">
              <a:alpha val="3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400" b="1" dirty="0"/>
          </a:p>
        </p:txBody>
      </p:sp>
      <p:sp>
        <p:nvSpPr>
          <p:cNvPr id="14" name="Стрілка вліво 20">
            <a:extLst>
              <a:ext uri="{FF2B5EF4-FFF2-40B4-BE49-F238E27FC236}">
                <a16:creationId xmlns:a16="http://schemas.microsoft.com/office/drawing/2014/main" xmlns="" id="{38425866-8B63-4C5A-BC3A-F62B96668A0B}"/>
              </a:ext>
            </a:extLst>
          </p:cNvPr>
          <p:cNvSpPr/>
          <p:nvPr/>
        </p:nvSpPr>
        <p:spPr>
          <a:xfrm rot="18900000">
            <a:off x="10300845" y="3826507"/>
            <a:ext cx="1152128" cy="648072"/>
          </a:xfrm>
          <a:prstGeom prst="leftArrow">
            <a:avLst/>
          </a:prstGeom>
          <a:solidFill>
            <a:srgbClr val="FF0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2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3132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25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1" grpId="0" animBg="1"/>
      <p:bldP spid="13" grpId="0" animBg="1"/>
      <p:bldP spid="1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859971" y="225016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/>
              <a:t>Посилання</a:t>
            </a:r>
            <a:r>
              <a:rPr lang="ru-RU" dirty="0"/>
              <a:t> на </a:t>
            </a:r>
            <a:r>
              <a:rPr lang="ru-RU" dirty="0" err="1"/>
              <a:t>середовище</a:t>
            </a:r>
            <a:r>
              <a:rPr lang="ru-RU" dirty="0"/>
              <a:t> </a:t>
            </a:r>
            <a:r>
              <a:rPr lang="ru-RU" dirty="0" err="1"/>
              <a:t>програмування</a:t>
            </a:r>
            <a:endParaRPr lang="uk-UA" dirty="0"/>
          </a:p>
          <a:p>
            <a:r>
              <a:rPr lang="ru-RU" u="sng" dirty="0">
                <a:hlinkClick r:id="rId2"/>
              </a:rPr>
              <a:t>https://scratch.mit.edu/projects/editor/?tutorial=getStarted</a:t>
            </a:r>
            <a:endParaRPr lang="uk-UA" dirty="0"/>
          </a:p>
          <a:p>
            <a:r>
              <a:rPr lang="ru-RU" dirty="0"/>
              <a:t>Для того,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змінити</a:t>
            </a:r>
            <a:r>
              <a:rPr lang="ru-RU" dirty="0"/>
              <a:t> </a:t>
            </a:r>
            <a:r>
              <a:rPr lang="ru-RU" dirty="0" err="1"/>
              <a:t>мову</a:t>
            </a:r>
            <a:r>
              <a:rPr lang="ru-RU" dirty="0"/>
              <a:t> в </a:t>
            </a:r>
            <a:r>
              <a:rPr lang="ru-RU" dirty="0" err="1"/>
              <a:t>Середовищі</a:t>
            </a:r>
            <a:r>
              <a:rPr lang="ru-RU" dirty="0"/>
              <a:t> </a:t>
            </a:r>
            <a:r>
              <a:rPr lang="ru-RU" dirty="0" err="1"/>
              <a:t>програмування</a:t>
            </a:r>
            <a:r>
              <a:rPr lang="ru-RU" dirty="0"/>
              <a:t> </a:t>
            </a:r>
            <a:r>
              <a:rPr lang="ru-RU" dirty="0" err="1"/>
              <a:t>потрібно</a:t>
            </a:r>
            <a:r>
              <a:rPr lang="ru-RU" dirty="0"/>
              <a:t> в рядку меню </a:t>
            </a:r>
            <a:r>
              <a:rPr lang="ru-RU" dirty="0" err="1"/>
              <a:t>натиснути</a:t>
            </a:r>
            <a:r>
              <a:rPr lang="ru-RU" dirty="0"/>
              <a:t> на </a:t>
            </a:r>
            <a:r>
              <a:rPr lang="ru-RU" b="1" u="sng" dirty="0"/>
              <a:t>глобус</a:t>
            </a:r>
            <a:r>
              <a:rPr lang="ru-RU" dirty="0"/>
              <a:t> і </a:t>
            </a:r>
            <a:r>
              <a:rPr lang="ru-RU" dirty="0" err="1"/>
              <a:t>вибрати</a:t>
            </a:r>
            <a:r>
              <a:rPr lang="ru-RU" dirty="0"/>
              <a:t> </a:t>
            </a:r>
            <a:r>
              <a:rPr lang="ru-RU" dirty="0" err="1"/>
              <a:t>українську</a:t>
            </a:r>
            <a:r>
              <a:rPr lang="ru-RU" dirty="0"/>
              <a:t> </a:t>
            </a:r>
            <a:r>
              <a:rPr lang="ru-RU" dirty="0" err="1"/>
              <a:t>мову</a:t>
            </a:r>
            <a:r>
              <a:rPr lang="ru-RU" dirty="0"/>
              <a:t>.</a:t>
            </a:r>
            <a:endParaRPr lang="uk-UA" dirty="0"/>
          </a:p>
        </p:txBody>
      </p:sp>
      <p:pic>
        <p:nvPicPr>
          <p:cNvPr id="3" name="Рисунок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682" y="1979342"/>
            <a:ext cx="6096635" cy="3429635"/>
          </a:xfrm>
          <a:prstGeom prst="rect">
            <a:avLst/>
          </a:prstGeom>
          <a:noFill/>
        </p:spPr>
      </p:pic>
      <p:sp>
        <p:nvSpPr>
          <p:cNvPr id="4" name="Прямокутник 3"/>
          <p:cNvSpPr/>
          <p:nvPr/>
        </p:nvSpPr>
        <p:spPr>
          <a:xfrm>
            <a:off x="1088572" y="549797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u="sng" dirty="0"/>
              <a:t>Виконане практичне завдання надіслати за адресою  </a:t>
            </a:r>
            <a:r>
              <a:rPr lang="en-US" u="sng" dirty="0"/>
              <a:t>Parfenjuk@gmail.com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15920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Складання та виконання</a:t>
            </a:r>
            <a:br>
              <a:rPr lang="uk-UA" dirty="0"/>
            </a:br>
            <a:r>
              <a:rPr lang="uk-UA" dirty="0"/>
              <a:t>алгоритмів із розгалуженням 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3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24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CAE1055-731F-4B06-87C6-A2999102DC65}"/>
              </a:ext>
            </a:extLst>
          </p:cNvPr>
          <p:cNvSpPr txBox="1"/>
          <p:nvPr/>
        </p:nvSpPr>
        <p:spPr>
          <a:xfrm>
            <a:off x="72008" y="1196763"/>
            <a:ext cx="5913156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Команди даного блоку можуть використовуватися як числа і логічні значення.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689EA9A-B509-4983-A593-50EDE03CD3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4890"/>
          <a:stretch/>
        </p:blipFill>
        <p:spPr>
          <a:xfrm>
            <a:off x="6096000" y="1196763"/>
            <a:ext cx="2966718" cy="42644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AF9EF51-110F-4E27-9235-DDC9928EA872}"/>
              </a:ext>
            </a:extLst>
          </p:cNvPr>
          <p:cNvSpPr txBox="1"/>
          <p:nvPr/>
        </p:nvSpPr>
        <p:spPr>
          <a:xfrm>
            <a:off x="72008" y="3172920"/>
            <a:ext cx="5913156" cy="2677656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Датчик може отримувати інформацію не тільки від об'єкта, з яким він пов'язаний, але і від будь-якого об'єкта, що є в нашому проекті.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A31E2C7-3BBF-4B9A-AB5A-91D54A50D2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2028" y="1196762"/>
            <a:ext cx="2852138" cy="42644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58385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Складання та виконання</a:t>
            </a:r>
            <a:br>
              <a:rPr lang="uk-UA" dirty="0"/>
            </a:br>
            <a:r>
              <a:rPr lang="uk-UA" dirty="0"/>
              <a:t>алгоритмів із розгалуженням 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3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24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CAE1055-731F-4B06-87C6-A2999102DC65}"/>
              </a:ext>
            </a:extLst>
          </p:cNvPr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Сенсори або ж датчики використовують для перевірки, чи доторкнулись до об'єкту, чи натиснута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6D86B86-051E-45D1-89B9-6712EB485F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8453" y="2670464"/>
            <a:ext cx="5671540" cy="418753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8F64EA8-A168-45F3-9A05-03569EB9952B}"/>
              </a:ext>
            </a:extLst>
          </p:cNvPr>
          <p:cNvSpPr txBox="1"/>
          <p:nvPr/>
        </p:nvSpPr>
        <p:spPr>
          <a:xfrm>
            <a:off x="69850" y="2127048"/>
            <a:ext cx="6185476" cy="1815882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кнопка, для визначення відстані до об'єкту, кольору, для перевірки значення змінної і </a:t>
            </a:r>
            <a:r>
              <a:rPr lang="uk-UA" sz="2800" b="1" i="1" kern="0" dirty="0" err="1">
                <a:solidFill>
                  <a:srgbClr val="FFFFFF"/>
                </a:solidFill>
              </a:rPr>
              <a:t>т.д</a:t>
            </a:r>
            <a:r>
              <a:rPr lang="uk-UA" sz="2800" b="1" i="1" kern="0" dirty="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5BF8AD9-07C4-4A9E-8761-5DCD67B3D490}"/>
              </a:ext>
            </a:extLst>
          </p:cNvPr>
          <p:cNvSpPr txBox="1"/>
          <p:nvPr/>
        </p:nvSpPr>
        <p:spPr>
          <a:xfrm>
            <a:off x="69850" y="4070148"/>
            <a:ext cx="6185476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Отже, сенсори роблять наші проекти більш цікавими.</a:t>
            </a:r>
          </a:p>
        </p:txBody>
      </p:sp>
    </p:spTree>
    <p:extLst>
      <p:ext uri="{BB962C8B-B14F-4D97-AF65-F5344CB8AC3E}">
        <p14:creationId xmlns:p14="http://schemas.microsoft.com/office/powerpoint/2010/main" val="2059085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Створимо лабіринт!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3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24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CAE1055-731F-4B06-87C6-A2999102DC65}"/>
              </a:ext>
            </a:extLst>
          </p:cNvPr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У ньому може мандрувати кіт-</a:t>
            </a:r>
            <a:r>
              <a:rPr lang="uk-UA" sz="2800" b="1" i="1" kern="0" dirty="0" err="1">
                <a:solidFill>
                  <a:srgbClr val="FFFFFF"/>
                </a:solidFill>
              </a:rPr>
              <a:t>Скретч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pic>
        <p:nvPicPr>
          <p:cNvPr id="1026" name="Picture 2" descr="Ð ÐµÐ·ÑÐ»ÑÑÐ°Ñ Ð¿Ð¾ÑÑÐºÑ Ð·Ð¾Ð±ÑÐ°Ð¶ÐµÐ½Ñ Ð·Ð° Ð·Ð°Ð¿Ð¸ÑÐ¾Ð¼ &quot;maze icon&quot;">
            <a:extLst>
              <a:ext uri="{FF2B5EF4-FFF2-40B4-BE49-F238E27FC236}">
                <a16:creationId xmlns:a16="http://schemas.microsoft.com/office/drawing/2014/main" xmlns="" id="{BEBE71C2-D058-4B69-A2D3-29A6F62206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4745" y="2479751"/>
            <a:ext cx="4097481" cy="4097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AF44820-429A-4D36-A67B-F90B4839DA33}"/>
              </a:ext>
            </a:extLst>
          </p:cNvPr>
          <p:cNvSpPr txBox="1"/>
          <p:nvPr/>
        </p:nvSpPr>
        <p:spPr>
          <a:xfrm>
            <a:off x="70929" y="1838257"/>
            <a:ext cx="12050142" cy="52322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Або літати вертоліт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F331460-978C-4851-8C7C-CAFBE758E768}"/>
              </a:ext>
            </a:extLst>
          </p:cNvPr>
          <p:cNvSpPr txBox="1"/>
          <p:nvPr/>
        </p:nvSpPr>
        <p:spPr>
          <a:xfrm>
            <a:off x="70929" y="2479751"/>
            <a:ext cx="7223489" cy="52322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Або їздити машина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C2FC713-01CA-47BA-9E97-A81ECF0918F9}"/>
              </a:ext>
            </a:extLst>
          </p:cNvPr>
          <p:cNvSpPr txBox="1"/>
          <p:nvPr/>
        </p:nvSpPr>
        <p:spPr>
          <a:xfrm>
            <a:off x="70929" y="3121246"/>
            <a:ext cx="7223489" cy="52322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Або літати привид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F608CFF-162C-45F9-B76B-79829FDCDD4B}"/>
              </a:ext>
            </a:extLst>
          </p:cNvPr>
          <p:cNvSpPr txBox="1"/>
          <p:nvPr/>
        </p:nvSpPr>
        <p:spPr>
          <a:xfrm>
            <a:off x="70929" y="3762740"/>
            <a:ext cx="7223489" cy="52322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Або бігати монстр, чи дракон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4FA3FF0-E8EF-479A-8188-19E57FE31A84}"/>
              </a:ext>
            </a:extLst>
          </p:cNvPr>
          <p:cNvSpPr txBox="1"/>
          <p:nvPr/>
        </p:nvSpPr>
        <p:spPr>
          <a:xfrm>
            <a:off x="70929" y="4407265"/>
            <a:ext cx="7223489" cy="52322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Плавати рибка, літати папуга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60F5475D-5C6E-4950-8449-053D4652E4E1}"/>
              </a:ext>
            </a:extLst>
          </p:cNvPr>
          <p:cNvSpPr txBox="1"/>
          <p:nvPr/>
        </p:nvSpPr>
        <p:spPr>
          <a:xfrm>
            <a:off x="70929" y="5051790"/>
            <a:ext cx="7223489" cy="523220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lvl="0" indent="-4572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818048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7" grpId="0" animBg="1"/>
      <p:bldP spid="8" grpId="0" animBg="1"/>
      <p:bldP spid="9" grpId="0" animBg="1"/>
      <p:bldP spid="10" grpId="0" animBg="1"/>
      <p:bldP spid="11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Малювання об’єктів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3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24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CAE1055-731F-4B06-87C6-A2999102DC65}"/>
              </a:ext>
            </a:extLst>
          </p:cNvPr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Лабіринта готового немає, його слід намалювати.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FDC28E21-1286-4462-A87F-3410E5DAE31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6284"/>
          <a:stretch/>
        </p:blipFill>
        <p:spPr>
          <a:xfrm>
            <a:off x="247202" y="1823544"/>
            <a:ext cx="11687175" cy="46832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58260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Програмуємо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3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24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CAE1055-731F-4B06-87C6-A2999102DC65}"/>
              </a:ext>
            </a:extLst>
          </p:cNvPr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Кіт рухатиметься за допомогою клавіш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9F1DDA4-F68A-4B32-9530-5F03A7BD99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202" y="2116641"/>
            <a:ext cx="11681562" cy="33442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1501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Проект «Кіт у лабіринті»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3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24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CAE1055-731F-4B06-87C6-A2999102DC65}"/>
              </a:ext>
            </a:extLst>
          </p:cNvPr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Якщо торкнулись лабіринту – на початок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CBA237B-80F7-495D-90C9-2ECE2756B4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1468" y="2045207"/>
            <a:ext cx="6749063" cy="39826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57522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Проект «Кіт у лабіринті»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61"/>
          <p:cNvSpPr>
            <a:spLocks noChangeArrowheads="1"/>
          </p:cNvSpPr>
          <p:nvPr/>
        </p:nvSpPr>
        <p:spPr bwMode="gray">
          <a:xfrm>
            <a:off x="247202" y="476251"/>
            <a:ext cx="900113" cy="3952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 w="28575" algn="ctr">
            <a:solidFill>
              <a:srgbClr val="DDDDDD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uk-UA" sz="1200" kern="0" dirty="0">
                <a:solidFill>
                  <a:srgbClr val="000000"/>
                </a:solidFill>
                <a:latin typeface="Times New Roman" pitchFamily="18" charset="0"/>
              </a:rPr>
              <a:t>Розділ 3 </a:t>
            </a:r>
            <a:r>
              <a:rPr lang="en-US" sz="1200" kern="0" dirty="0">
                <a:solidFill>
                  <a:srgbClr val="000000"/>
                </a:solidFill>
                <a:latin typeface="Verdana" pitchFamily="34" charset="0"/>
              </a:rPr>
              <a:t>§ </a:t>
            </a:r>
            <a:r>
              <a:rPr lang="uk-UA" sz="1200" kern="0" dirty="0">
                <a:solidFill>
                  <a:srgbClr val="000000"/>
                </a:solidFill>
                <a:latin typeface="Verdana" pitchFamily="34" charset="0"/>
              </a:rPr>
              <a:t>24</a:t>
            </a:r>
            <a:endParaRPr lang="en-US" sz="1200" kern="0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CAE1055-731F-4B06-87C6-A2999102DC65}"/>
              </a:ext>
            </a:extLst>
          </p:cNvPr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rgbClr val="FFFFFF"/>
                </a:solidFill>
              </a:rPr>
              <a:t>Кіт у лабіринті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28E7EF2-66A8-418C-9AE5-F4984F3E96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0176" y="1857801"/>
            <a:ext cx="6131647" cy="46146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08215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Настроювані 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95650</TotalTime>
  <Words>607</Words>
  <Application>Microsoft Office PowerPoint</Application>
  <PresentationFormat>Довільний</PresentationFormat>
  <Paragraphs>94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20</vt:i4>
      </vt:variant>
    </vt:vector>
  </HeadingPairs>
  <TitlesOfParts>
    <vt:vector size="21" baseType="lpstr">
      <vt:lpstr>Тема Office</vt:lpstr>
      <vt:lpstr>Складання та виконання алгоритмів із розгалуженням Практична робота 6</vt:lpstr>
      <vt:lpstr>Складання та виконання алгоритмів із розгалуженням </vt:lpstr>
      <vt:lpstr>Складання та виконання алгоритмів із розгалуженням </vt:lpstr>
      <vt:lpstr>Складання та виконання алгоритмів із розгалуженням </vt:lpstr>
      <vt:lpstr>Створимо лабіринт!</vt:lpstr>
      <vt:lpstr>Малювання об’єктів</vt:lpstr>
      <vt:lpstr>Програмуємо</vt:lpstr>
      <vt:lpstr>Проект «Кіт у лабіринті»</vt:lpstr>
      <vt:lpstr>Проект «Кіт у лабіринті»</vt:lpstr>
      <vt:lpstr>Проект «Кіт у лабіринті»</vt:lpstr>
      <vt:lpstr>Проект «Кіт у лабіринті»</vt:lpstr>
      <vt:lpstr>Проект «Кіт у лабіринті»</vt:lpstr>
      <vt:lpstr>Проект «Кіт у лабіринті»</vt:lpstr>
      <vt:lpstr>Проект «Кіт у лабіринті»</vt:lpstr>
      <vt:lpstr>Проект «Кіт у лабіринті»</vt:lpstr>
      <vt:lpstr>Проект «Кіт у лабіринті»</vt:lpstr>
      <vt:lpstr>Проект «Кіт у лабіринті»</vt:lpstr>
      <vt:lpstr>Проект «Кіт у лабіринті»</vt:lpstr>
      <vt:lpstr>Проект «Кіт у лабіринті»</vt:lpstr>
      <vt:lpstr>Презентація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Григоренко Сергій</dc:creator>
  <cp:lastModifiedBy>Користувач Windows</cp:lastModifiedBy>
  <cp:revision>650</cp:revision>
  <dcterms:created xsi:type="dcterms:W3CDTF">2016-06-06T19:48:43Z</dcterms:created>
  <dcterms:modified xsi:type="dcterms:W3CDTF">2020-03-16T08:44:28Z</dcterms:modified>
</cp:coreProperties>
</file>