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683" r:id="rId3"/>
    <p:sldId id="722" r:id="rId4"/>
    <p:sldId id="723" r:id="rId5"/>
    <p:sldId id="724" r:id="rId6"/>
    <p:sldId id="726" r:id="rId7"/>
    <p:sldId id="728" r:id="rId8"/>
    <p:sldId id="729" r:id="rId9"/>
    <p:sldId id="730" r:id="rId10"/>
    <p:sldId id="731" r:id="rId11"/>
    <p:sldId id="539" r:id="rId12"/>
    <p:sldId id="259" r:id="rId13"/>
    <p:sldId id="261" r:id="rId14"/>
    <p:sldId id="732" r:id="rId15"/>
    <p:sldId id="733" r:id="rId1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1942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54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14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"/>
            <a:ext cx="4765678" cy="5862955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920416" y="2606941"/>
            <a:ext cx="1410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5000" b="1" i="1" dirty="0">
                <a:solidFill>
                  <a:srgbClr val="002060"/>
                </a:solidFill>
                <a:latin typeface="Arial" panose="020B0604020202020204" pitchFamily="34" charset="0"/>
              </a:rPr>
              <a:t>8</a:t>
            </a:r>
            <a:endParaRPr lang="uk-UA" sz="150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4400" b="1" i="1" dirty="0">
                <a:solidFill>
                  <a:srgbClr val="19426B"/>
                </a:solidFill>
                <a:latin typeface="Arial" panose="020B0604020202020204" pitchFamily="34" charset="0"/>
              </a:rPr>
              <a:t>8</a:t>
            </a: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16.03.2020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16.03.2020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16.03.2020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16.03.2020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pPr/>
              <a:t>16.03.2020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scratch.mit.edu/projects/editor/?tutorial=getStarted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  <a:latin typeface="Verdana"/>
              </a:rPr>
              <a:t>За новою програмою</a:t>
            </a:r>
          </a:p>
        </p:txBody>
      </p:sp>
      <p:sp>
        <p:nvSpPr>
          <p:cNvPr id="6" name="Округлена прямокутна виноска 5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</a:t>
            </a:r>
            <a:r>
              <a:rPr lang="uk-UA" sz="3600" b="1" i="1" kern="0" dirty="0" smtClean="0">
                <a:solidFill>
                  <a:srgbClr val="002060"/>
                </a:solidFill>
                <a:latin typeface="Verdana"/>
              </a:rPr>
              <a:t>51</a:t>
            </a:r>
            <a:endParaRPr kumimoji="0" lang="uk-UA" sz="36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4847771" y="665538"/>
            <a:ext cx="7137066" cy="1801607"/>
          </a:xfrm>
        </p:spPr>
        <p:txBody>
          <a:bodyPr>
            <a:noAutofit/>
          </a:bodyPr>
          <a:lstStyle/>
          <a:p>
            <a:r>
              <a:rPr lang="uk-UA" sz="3300" dirty="0"/>
              <a:t>Складання та виконання алгоритмів з елементами управління для задання логічного значення величини. Елемент для введення даних: </a:t>
            </a:r>
            <a:r>
              <a:rPr lang="uk-UA" sz="3300" dirty="0" smtClean="0"/>
              <a:t>прапорець</a:t>
            </a:r>
            <a:endParaRPr lang="uk-UA" sz="3300" dirty="0"/>
          </a:p>
        </p:txBody>
      </p:sp>
      <p:pic>
        <p:nvPicPr>
          <p:cNvPr id="1026" name="Picture 2" descr="design, programming, seo, site, web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476" y="3618768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heck, check box, checkbox, checke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263" y="3706584"/>
            <a:ext cx="2336515" cy="233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sz="3000" dirty="0"/>
              <a:t>Як за допомогою елементів управління задати логічне значення величини?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Елементи управління </a:t>
            </a:r>
            <a:r>
              <a:rPr lang="en-US" sz="2800" b="1" i="1" kern="0" dirty="0" err="1">
                <a:solidFill>
                  <a:srgbClr val="FFFF00"/>
                </a:solidFill>
              </a:rPr>
              <a:t>RadioGroup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і </a:t>
            </a:r>
            <a:r>
              <a:rPr lang="en-US" sz="2800" b="1" i="1" kern="0" dirty="0" err="1">
                <a:solidFill>
                  <a:srgbClr val="FFFF00"/>
                </a:solidFill>
              </a:rPr>
              <a:t>CheckGroup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мають свої особливі властивості.</a:t>
            </a:r>
          </a:p>
        </p:txBody>
      </p:sp>
      <p:sp>
        <p:nvSpPr>
          <p:cNvPr id="11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2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3600" y="2233107"/>
            <a:ext cx="9985824" cy="46166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Заголовок групи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72008" y="2263587"/>
            <a:ext cx="1954912" cy="431185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kern="0" dirty="0">
                <a:solidFill>
                  <a:srgbClr val="FFFFFF"/>
                </a:solidFill>
              </a:rPr>
              <a:t>Caption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33600" y="2807250"/>
            <a:ext cx="9985824" cy="83099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Кількість стовпців елементів у групі.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За замовчуванням — 1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72008" y="2807250"/>
            <a:ext cx="1954912" cy="82588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kern="0" dirty="0">
                <a:solidFill>
                  <a:srgbClr val="FFFFFF"/>
                </a:solidFill>
              </a:rPr>
              <a:t>Columns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3728220"/>
            <a:ext cx="9985824" cy="1154162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Визначає номер (починаючи з 0) елемента управління, який виділений у групі. Якщо не виділений жоден, то значення властивості дорівнює -1</a:t>
            </a:r>
          </a:p>
        </p:txBody>
      </p:sp>
      <p:sp>
        <p:nvSpPr>
          <p:cNvPr id="12" name="Прямокутник 11"/>
          <p:cNvSpPr/>
          <p:nvPr/>
        </p:nvSpPr>
        <p:spPr>
          <a:xfrm>
            <a:off x="72008" y="3745608"/>
            <a:ext cx="1954912" cy="113677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kern="0" dirty="0" err="1">
                <a:solidFill>
                  <a:srgbClr val="FFFFFF"/>
                </a:solidFill>
              </a:rPr>
              <a:t>Itemlndex</a:t>
            </a:r>
            <a:endParaRPr lang="en-US" sz="2400" b="1" i="1" kern="0" dirty="0">
              <a:solidFill>
                <a:srgbClr val="FFFF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33600" y="4970775"/>
            <a:ext cx="9985824" cy="150810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rgbClr val="FFFFFF"/>
                </a:solidFill>
              </a:rPr>
              <a:t>Містить список заголовків елементів групи. Для введення заголовків відкривається редактор, який викликають за допомогою кнопки Q, розташованої праворуч у рядку властивості </a:t>
            </a:r>
            <a:r>
              <a:rPr lang="uk-UA" sz="2300" b="1" i="1" kern="0" dirty="0" err="1">
                <a:solidFill>
                  <a:srgbClr val="FFFFFF"/>
                </a:solidFill>
              </a:rPr>
              <a:t>Items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72008" y="4970775"/>
            <a:ext cx="1954912" cy="1508105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kern="0" dirty="0">
                <a:solidFill>
                  <a:srgbClr val="FFFFFF"/>
                </a:solidFill>
              </a:rPr>
              <a:t>Items</a:t>
            </a:r>
          </a:p>
        </p:txBody>
      </p:sp>
    </p:spTree>
    <p:extLst>
      <p:ext uri="{BB962C8B-B14F-4D97-AF65-F5344CB8AC3E}">
        <p14:creationId xmlns:p14="http://schemas.microsoft.com/office/powerpoint/2010/main" val="149653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25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Розгадайте ребус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http://www.zarobytyhroshi.com/images/243_1c7236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977" y="5301208"/>
            <a:ext cx="1561356" cy="156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246536" y="5445224"/>
            <a:ext cx="6633671" cy="102155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5400" b="1" i="1" kern="0" dirty="0">
                <a:solidFill>
                  <a:srgbClr val="FFFFFF"/>
                </a:solidFill>
                <a:latin typeface="Verdana"/>
                <a:cs typeface="Times New Roman" panose="02020603050405020304" pitchFamily="18" charset="0"/>
              </a:rPr>
              <a:t>Прапорець</a:t>
            </a:r>
            <a:endParaRPr kumimoji="0" lang="uk-UA" sz="54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2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8275" y="1542743"/>
            <a:ext cx="9077327" cy="366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80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Домашнє завдання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343" y="1272160"/>
            <a:ext cx="4662947" cy="53478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69854" y="2133942"/>
            <a:ext cx="4663795" cy="1191816"/>
          </a:xfrm>
          <a:prstGeom prst="wedgeRoundRectCallout">
            <a:avLst>
              <a:gd name="adj1" fmla="val -59508"/>
              <a:gd name="adj2" fmla="val 126275"/>
              <a:gd name="adj3" fmla="val 16667"/>
            </a:avLst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Проаналізувати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§ </a:t>
            </a:r>
            <a:r>
              <a:rPr lang="uk-UA" sz="3200" i="1" kern="0" dirty="0">
                <a:solidFill>
                  <a:srgbClr val="FFFFFF"/>
                </a:solidFill>
                <a:latin typeface="Verdana"/>
              </a:rPr>
              <a:t>24</a:t>
            </a: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, ст. </a:t>
            </a:r>
            <a:r>
              <a:rPr lang="uk-UA" sz="3200" i="1" kern="0" dirty="0">
                <a:solidFill>
                  <a:srgbClr val="FFFFFF"/>
                </a:solidFill>
                <a:latin typeface="Verdana"/>
              </a:rPr>
              <a:t>161</a:t>
            </a:r>
            <a:r>
              <a:rPr lang="uk-UA" sz="3200" i="1" kern="0" noProof="0" dirty="0">
                <a:solidFill>
                  <a:srgbClr val="FFFFFF"/>
                </a:solidFill>
                <a:latin typeface="Verdana"/>
              </a:rPr>
              <a:t>-165</a:t>
            </a:r>
            <a:endParaRPr kumimoji="0" lang="uk-UA" sz="32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2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08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100" dirty="0"/>
              <a:t>Працюємо за комп’ютером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9" y="1272160"/>
            <a:ext cx="4662947" cy="53478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89511" y="2133942"/>
            <a:ext cx="3233804" cy="1191816"/>
          </a:xfrm>
          <a:prstGeom prst="wedgeRoundRectCallout">
            <a:avLst>
              <a:gd name="adj1" fmla="val -61710"/>
              <a:gd name="adj2" fmla="val 98417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uk-UA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1" u="none" strike="noStrike" kern="0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</a:defRPr>
            </a:lvl1pPr>
          </a:lstStyle>
          <a:p>
            <a:pPr lvl="0">
              <a:defRPr/>
            </a:pPr>
            <a:r>
              <a:rPr lang="uk-UA" dirty="0"/>
              <a:t>Сторінка</a:t>
            </a:r>
          </a:p>
          <a:p>
            <a:pPr lvl="0">
              <a:defRPr/>
            </a:pPr>
            <a:r>
              <a:rPr lang="uk-UA" dirty="0"/>
              <a:t>163-165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115" y="1177376"/>
            <a:ext cx="4839154" cy="5608513"/>
          </a:xfrm>
          <a:prstGeom prst="rect">
            <a:avLst/>
          </a:prstGeom>
        </p:spPr>
      </p:pic>
      <p:pic>
        <p:nvPicPr>
          <p:cNvPr id="7" name="Picture 2" descr="computer, programmer, scientist icon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5" b="14007"/>
          <a:stretch/>
        </p:blipFill>
        <p:spPr bwMode="auto">
          <a:xfrm>
            <a:off x="3631455" y="3726379"/>
            <a:ext cx="3851920" cy="266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2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3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 3"/>
          <p:cNvSpPr>
            <a:spLocks noGrp="1"/>
          </p:cNvSpPr>
          <p:nvPr>
            <p:ph type="body" idx="1"/>
          </p:nvPr>
        </p:nvSpPr>
        <p:spPr>
          <a:xfrm>
            <a:off x="374650" y="572635"/>
            <a:ext cx="10515600" cy="1500187"/>
          </a:xfrm>
        </p:spPr>
        <p:txBody>
          <a:bodyPr/>
          <a:lstStyle/>
          <a:p>
            <a:r>
              <a:rPr lang="uk-UA" dirty="0" smtClean="0"/>
              <a:t>Посилання на середовище програмування </a:t>
            </a:r>
            <a:r>
              <a:rPr lang="uk-UA" dirty="0" err="1" smtClean="0"/>
              <a:t>Лазарус</a:t>
            </a:r>
            <a:r>
              <a:rPr lang="uk-UA" dirty="0" smtClean="0"/>
              <a:t>. Завантажуєте </a:t>
            </a:r>
            <a:r>
              <a:rPr lang="uk-UA" smtClean="0"/>
              <a:t>і встановлюєте.</a:t>
            </a:r>
            <a:endParaRPr lang="uk-UA" dirty="0"/>
          </a:p>
        </p:txBody>
      </p:sp>
      <p:sp>
        <p:nvSpPr>
          <p:cNvPr id="5" name="Прямокутник 4"/>
          <p:cNvSpPr/>
          <p:nvPr/>
        </p:nvSpPr>
        <p:spPr>
          <a:xfrm>
            <a:off x="427265" y="216752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https://onedrive.live.com/?authkey=%21ABve5oWprZAN9fs&amp;cid=BFE669A0ADEF7F28&amp;id=BFE669A0ADEF7F28%21507&amp;parId=BFE669A0ADEF7F28%21506&amp;action=locate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6752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859971" y="22501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Посилання</a:t>
            </a:r>
            <a:r>
              <a:rPr lang="ru-RU" dirty="0"/>
              <a:t> на </a:t>
            </a:r>
            <a:r>
              <a:rPr lang="ru-RU" dirty="0" err="1"/>
              <a:t>середовище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endParaRPr lang="uk-UA" dirty="0"/>
          </a:p>
          <a:p>
            <a:r>
              <a:rPr lang="ru-RU" u="sng" dirty="0">
                <a:hlinkClick r:id="rId2"/>
              </a:rPr>
              <a:t>https://scratch.mit.edu/projects/editor/?tutorial=getStarted</a:t>
            </a:r>
            <a:endParaRPr lang="uk-UA" dirty="0"/>
          </a:p>
          <a:p>
            <a:r>
              <a:rPr lang="ru-RU" dirty="0"/>
              <a:t>Для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змінити</a:t>
            </a:r>
            <a:r>
              <a:rPr lang="ru-RU" dirty="0"/>
              <a:t> </a:t>
            </a:r>
            <a:r>
              <a:rPr lang="ru-RU" dirty="0" err="1"/>
              <a:t>мову</a:t>
            </a:r>
            <a:r>
              <a:rPr lang="ru-RU" dirty="0"/>
              <a:t> в </a:t>
            </a:r>
            <a:r>
              <a:rPr lang="ru-RU" dirty="0" err="1"/>
              <a:t>Середовищі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в рядку меню </a:t>
            </a:r>
            <a:r>
              <a:rPr lang="ru-RU" dirty="0" err="1"/>
              <a:t>натиснути</a:t>
            </a:r>
            <a:r>
              <a:rPr lang="ru-RU" dirty="0"/>
              <a:t> на </a:t>
            </a:r>
            <a:r>
              <a:rPr lang="ru-RU" b="1" u="sng" dirty="0"/>
              <a:t>глобус</a:t>
            </a:r>
            <a:r>
              <a:rPr lang="ru-RU" dirty="0"/>
              <a:t> і </a:t>
            </a:r>
            <a:r>
              <a:rPr lang="ru-RU" dirty="0" err="1"/>
              <a:t>вибрати</a:t>
            </a:r>
            <a:r>
              <a:rPr lang="ru-RU" dirty="0"/>
              <a:t> </a:t>
            </a:r>
            <a:r>
              <a:rPr lang="ru-RU" dirty="0" err="1"/>
              <a:t>українську</a:t>
            </a:r>
            <a:r>
              <a:rPr lang="ru-RU" dirty="0"/>
              <a:t> </a:t>
            </a:r>
            <a:r>
              <a:rPr lang="ru-RU" dirty="0" err="1"/>
              <a:t>мову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82" y="1979342"/>
            <a:ext cx="6096635" cy="3429635"/>
          </a:xfrm>
          <a:prstGeom prst="rect">
            <a:avLst/>
          </a:prstGeom>
          <a:noFill/>
        </p:spPr>
      </p:pic>
      <p:sp>
        <p:nvSpPr>
          <p:cNvPr id="4" name="Прямокутник 3"/>
          <p:cNvSpPr/>
          <p:nvPr/>
        </p:nvSpPr>
        <p:spPr>
          <a:xfrm>
            <a:off x="1088572" y="549797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u="sng" dirty="0"/>
              <a:t>Виконане практичне завдання надіслати за адресою  </a:t>
            </a:r>
            <a:r>
              <a:rPr lang="en-US" u="sng" dirty="0"/>
              <a:t>Parfenjuk@gmail.com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31546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sz="3000" dirty="0"/>
              <a:t>Як за допомогою елементів управління задати логічне значення величини?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реалізації розгалуження в проекті можна використати елементи управління:</a:t>
            </a:r>
          </a:p>
        </p:txBody>
      </p:sp>
      <p:sp>
        <p:nvSpPr>
          <p:cNvPr id="11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2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67" y="3945052"/>
            <a:ext cx="11744093" cy="2138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Прямокутник 16"/>
          <p:cNvSpPr/>
          <p:nvPr/>
        </p:nvSpPr>
        <p:spPr>
          <a:xfrm>
            <a:off x="8348567" y="4846068"/>
            <a:ext cx="631603" cy="72983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8" name="Прямокутник 17"/>
          <p:cNvSpPr/>
          <p:nvPr/>
        </p:nvSpPr>
        <p:spPr>
          <a:xfrm>
            <a:off x="9264871" y="4846068"/>
            <a:ext cx="631603" cy="72983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72008" y="2245664"/>
            <a:ext cx="5972331" cy="1323439"/>
          </a:xfrm>
          <a:prstGeom prst="wedgeRectCallout">
            <a:avLst>
              <a:gd name="adj1" fmla="val 92380"/>
              <a:gd name="adj2" fmla="val 171733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4000" b="1" i="1" kern="0" dirty="0">
                <a:solidFill>
                  <a:srgbClr val="FFFFFF"/>
                </a:solidFill>
              </a:rPr>
              <a:t>Прапорець </a:t>
            </a:r>
            <a:r>
              <a:rPr lang="uk-UA" sz="4000" b="1" i="1" kern="0" dirty="0" err="1">
                <a:solidFill>
                  <a:srgbClr val="FFFF00"/>
                </a:solidFill>
              </a:rPr>
              <a:t>CheckBox</a:t>
            </a:r>
            <a:endParaRPr lang="uk-UA" sz="4000" b="1" i="1" kern="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49819" y="2228544"/>
            <a:ext cx="5972331" cy="1323439"/>
          </a:xfrm>
          <a:prstGeom prst="wedgeRectCallout">
            <a:avLst>
              <a:gd name="adj1" fmla="val 7528"/>
              <a:gd name="adj2" fmla="val 157018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4000" b="1" i="1" kern="0" dirty="0">
                <a:solidFill>
                  <a:srgbClr val="FFFFFF"/>
                </a:solidFill>
              </a:rPr>
              <a:t>Перемикач </a:t>
            </a:r>
            <a:r>
              <a:rPr lang="uk-UA" sz="4000" b="1" i="1" kern="0" dirty="0" err="1">
                <a:solidFill>
                  <a:srgbClr val="FFFF00"/>
                </a:solidFill>
              </a:rPr>
              <a:t>RadioButton</a:t>
            </a:r>
            <a:endParaRPr lang="uk-UA" sz="4000" b="1" i="1" kern="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74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sz="3000" dirty="0"/>
              <a:t>Як за допомогою елементів управління задати логічне значення величини?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Дані елементи можуть набувати один із двох виглядів:</a:t>
            </a:r>
          </a:p>
        </p:txBody>
      </p:sp>
      <p:sp>
        <p:nvSpPr>
          <p:cNvPr id="11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2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2306624"/>
            <a:ext cx="5972331" cy="70788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4000" b="1" i="1" kern="0" dirty="0">
                <a:solidFill>
                  <a:schemeClr val="bg1"/>
                </a:solidFill>
              </a:rPr>
              <a:t>Увімкнений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49819" y="2289504"/>
            <a:ext cx="5972331" cy="707886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4000" b="1" i="1" kern="0" dirty="0">
                <a:solidFill>
                  <a:schemeClr val="bg1"/>
                </a:solidFill>
              </a:rPr>
              <a:t>Не увімкнений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008" y="314748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Тому за їх допомогою у програмний код можна передати логічне значення: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008" y="5004998"/>
            <a:ext cx="5972331" cy="144655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i="1" kern="0" dirty="0">
                <a:solidFill>
                  <a:srgbClr val="FFFF00"/>
                </a:solidFill>
              </a:rPr>
              <a:t>True</a:t>
            </a:r>
            <a:r>
              <a:rPr lang="en-US" sz="4400" b="1" i="1" kern="0" dirty="0">
                <a:solidFill>
                  <a:srgbClr val="FFFFFF"/>
                </a:solidFill>
              </a:rPr>
              <a:t> — </a:t>
            </a:r>
            <a:r>
              <a:rPr lang="uk-UA" sz="4400" b="1" i="1" kern="0" dirty="0">
                <a:solidFill>
                  <a:srgbClr val="FFFFFF"/>
                </a:solidFill>
              </a:rPr>
              <a:t>увімкнений</a:t>
            </a:r>
            <a:endParaRPr lang="uk-UA" sz="4400" b="1" i="1" kern="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49819" y="4987878"/>
            <a:ext cx="5972331" cy="144655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i="1" kern="0" dirty="0">
                <a:solidFill>
                  <a:srgbClr val="FFFF00"/>
                </a:solidFill>
              </a:rPr>
              <a:t>False</a:t>
            </a:r>
            <a:r>
              <a:rPr lang="en-US" sz="4400" b="1" i="1" kern="0" dirty="0">
                <a:solidFill>
                  <a:srgbClr val="FFFFFF"/>
                </a:solidFill>
              </a:rPr>
              <a:t> —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4400" b="1" i="1" kern="0" dirty="0">
                <a:solidFill>
                  <a:srgbClr val="FFFFFF"/>
                </a:solidFill>
              </a:rPr>
              <a:t>не увімкнений</a:t>
            </a:r>
            <a:endParaRPr lang="uk-UA" sz="4400" b="1" i="1" kern="0" dirty="0">
              <a:solidFill>
                <a:schemeClr val="bg1"/>
              </a:solidFill>
            </a:endParaRPr>
          </a:p>
        </p:txBody>
      </p:sp>
      <p:sp>
        <p:nvSpPr>
          <p:cNvPr id="12" name="Стрілка вліво 11"/>
          <p:cNvSpPr/>
          <p:nvPr/>
        </p:nvSpPr>
        <p:spPr>
          <a:xfrm rot="16200000">
            <a:off x="2658655" y="4002885"/>
            <a:ext cx="799036" cy="1140470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Стрілка вліво 12"/>
          <p:cNvSpPr/>
          <p:nvPr/>
        </p:nvSpPr>
        <p:spPr>
          <a:xfrm rot="16200000">
            <a:off x="8736466" y="4002885"/>
            <a:ext cx="799036" cy="1140470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89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sz="3000" dirty="0"/>
              <a:t>Як за допомогою елементів управління задати логічне значення величини?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72008" y="1196763"/>
            <a:ext cx="12050142" cy="129266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Окрім стандартних властивостей, таких як </a:t>
            </a:r>
            <a:r>
              <a:rPr lang="en-US" sz="2600" b="1" i="1" kern="0" dirty="0">
                <a:solidFill>
                  <a:srgbClr val="FFFF00"/>
                </a:solidFill>
              </a:rPr>
              <a:t>Caption</a:t>
            </a:r>
            <a:r>
              <a:rPr lang="en-US" sz="2600" b="1" i="1" kern="0" dirty="0">
                <a:solidFill>
                  <a:srgbClr val="FFFFFF"/>
                </a:solidFill>
              </a:rPr>
              <a:t>, </a:t>
            </a:r>
            <a:r>
              <a:rPr lang="en-US" sz="2600" b="1" i="1" kern="0" dirty="0">
                <a:solidFill>
                  <a:srgbClr val="FFFF00"/>
                </a:solidFill>
              </a:rPr>
              <a:t>Font</a:t>
            </a:r>
            <a:r>
              <a:rPr lang="en-US" sz="2600" b="1" i="1" kern="0" dirty="0">
                <a:solidFill>
                  <a:srgbClr val="FFFFFF"/>
                </a:solidFill>
              </a:rPr>
              <a:t> </a:t>
            </a:r>
            <a:r>
              <a:rPr lang="uk-UA" sz="2600" b="1" i="1" kern="0" dirty="0">
                <a:solidFill>
                  <a:srgbClr val="FFFFFF"/>
                </a:solidFill>
              </a:rPr>
              <a:t>та інших, які ви вже використовували для інших елементів управління, компонент </a:t>
            </a:r>
            <a:r>
              <a:rPr lang="en-US" sz="2600" b="1" i="1" kern="0" dirty="0" err="1">
                <a:solidFill>
                  <a:srgbClr val="FFFF00"/>
                </a:solidFill>
              </a:rPr>
              <a:t>CheckBox</a:t>
            </a:r>
            <a:r>
              <a:rPr lang="en-US" sz="2600" b="1" i="1" kern="0" dirty="0">
                <a:solidFill>
                  <a:srgbClr val="FFFFFF"/>
                </a:solidFill>
              </a:rPr>
              <a:t> </a:t>
            </a:r>
            <a:r>
              <a:rPr lang="uk-UA" sz="2600" b="1" i="1" kern="0" dirty="0">
                <a:solidFill>
                  <a:srgbClr val="FFFFFF"/>
                </a:solidFill>
              </a:rPr>
              <a:t>має особливі.</a:t>
            </a:r>
          </a:p>
        </p:txBody>
      </p:sp>
      <p:sp>
        <p:nvSpPr>
          <p:cNvPr id="11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2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72008" y="2583627"/>
            <a:ext cx="2061593" cy="230832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Checked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90750" y="4969785"/>
            <a:ext cx="9928674" cy="156966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Стан прапорця. Дає змогу задавати стан увімкнення прапорця за одним із параметрів: увімкнений </a:t>
            </a:r>
            <a:r>
              <a:rPr lang="en-US" sz="2400" b="1" i="1" kern="0" dirty="0" err="1">
                <a:solidFill>
                  <a:srgbClr val="FFFF00"/>
                </a:solidFill>
              </a:rPr>
              <a:t>cb</a:t>
            </a:r>
            <a:r>
              <a:rPr lang="uk-UA" sz="2400" b="1" i="1" kern="0" dirty="0">
                <a:solidFill>
                  <a:srgbClr val="FFFF00"/>
                </a:solidFill>
              </a:rPr>
              <a:t>С</a:t>
            </a:r>
            <a:r>
              <a:rPr lang="en-US" sz="2400" b="1" i="1" kern="0" dirty="0" err="1">
                <a:solidFill>
                  <a:srgbClr val="FFFF00"/>
                </a:solidFill>
              </a:rPr>
              <a:t>hecked</a:t>
            </a:r>
            <a:r>
              <a:rPr lang="en-US" sz="2400" b="1" i="1" kern="0" dirty="0">
                <a:solidFill>
                  <a:srgbClr val="FFFFFF"/>
                </a:solidFill>
              </a:rPr>
              <a:t>, </a:t>
            </a:r>
            <a:r>
              <a:rPr lang="uk-UA" sz="2400" b="1" i="1" kern="0" dirty="0">
                <a:solidFill>
                  <a:srgbClr val="FFFFFF"/>
                </a:solidFill>
              </a:rPr>
              <a:t>не увімкнений </a:t>
            </a:r>
            <a:r>
              <a:rPr lang="en-US" sz="2400" b="1" i="1" kern="0" dirty="0" err="1">
                <a:solidFill>
                  <a:srgbClr val="FFFF00"/>
                </a:solidFill>
              </a:rPr>
              <a:t>cbUnChecked</a:t>
            </a:r>
            <a:r>
              <a:rPr lang="en-US" sz="2400" b="1" i="1" kern="0" dirty="0">
                <a:solidFill>
                  <a:srgbClr val="FFFFFF"/>
                </a:solidFill>
              </a:rPr>
              <a:t>, </a:t>
            </a:r>
            <a:r>
              <a:rPr lang="uk-UA" sz="2400" b="1" i="1" kern="0" dirty="0">
                <a:solidFill>
                  <a:srgbClr val="FFFFFF"/>
                </a:solidFill>
              </a:rPr>
              <a:t>проміжний стан (сірий) </a:t>
            </a:r>
            <a:r>
              <a:rPr lang="en-US" sz="2400" b="1" i="1" kern="0" dirty="0" err="1">
                <a:solidFill>
                  <a:srgbClr val="FFFF00"/>
                </a:solidFill>
              </a:rPr>
              <a:t>cbGrayed</a:t>
            </a:r>
            <a:endParaRPr lang="en-US" sz="2400" b="1" i="1" kern="0" dirty="0">
              <a:solidFill>
                <a:srgbClr val="FFFF00"/>
              </a:solidFill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72008" y="4969785"/>
            <a:ext cx="2061593" cy="156966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State</a:t>
            </a:r>
          </a:p>
        </p:txBody>
      </p:sp>
      <p:grpSp>
        <p:nvGrpSpPr>
          <p:cNvPr id="5" name="Групувати 4"/>
          <p:cNvGrpSpPr/>
          <p:nvPr/>
        </p:nvGrpSpPr>
        <p:grpSpPr>
          <a:xfrm>
            <a:off x="2190750" y="2583627"/>
            <a:ext cx="9928674" cy="2308324"/>
            <a:chOff x="2190750" y="2583627"/>
            <a:chExt cx="9928674" cy="2308324"/>
          </a:xfrm>
        </p:grpSpPr>
        <p:sp>
          <p:nvSpPr>
            <p:cNvPr id="6" name="TextBox 5"/>
            <p:cNvSpPr txBox="1"/>
            <p:nvPr/>
          </p:nvSpPr>
          <p:spPr>
            <a:xfrm>
              <a:off x="2190750" y="2583627"/>
              <a:ext cx="9928674" cy="2308324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Зміна стану прапорця: якщо значення цієї властивості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400" b="1" i="1" kern="0" dirty="0">
                  <a:solidFill>
                    <a:srgbClr val="FFFF00"/>
                  </a:solidFill>
                </a:rPr>
                <a:t>True</a:t>
              </a:r>
              <a:r>
                <a:rPr lang="en-US" sz="2400" b="1" i="1" kern="0" dirty="0">
                  <a:solidFill>
                    <a:srgbClr val="FFFFFF"/>
                  </a:solidFill>
                </a:rPr>
                <a:t>, </a:t>
              </a:r>
              <a:r>
                <a:rPr lang="uk-UA" sz="2400" b="1" i="1" kern="0" dirty="0">
                  <a:solidFill>
                    <a:srgbClr val="FFFFFF"/>
                  </a:solidFill>
                </a:rPr>
                <a:t>то прапорець увімкнений;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якщо значення властивості </a:t>
              </a:r>
              <a:r>
                <a:rPr lang="en-US" sz="2400" b="1" i="1" kern="0" dirty="0">
                  <a:solidFill>
                    <a:srgbClr val="FFFF00"/>
                  </a:solidFill>
                </a:rPr>
                <a:t>False</a:t>
              </a:r>
              <a:r>
                <a:rPr lang="en-US" sz="2400" b="1" i="1" kern="0" dirty="0">
                  <a:solidFill>
                    <a:srgbClr val="FFFFFF"/>
                  </a:solidFill>
                </a:rPr>
                <a:t>, </a:t>
              </a:r>
              <a:r>
                <a:rPr lang="uk-UA" sz="2400" b="1" i="1" kern="0" dirty="0">
                  <a:solidFill>
                    <a:srgbClr val="FFFFFF"/>
                  </a:solidFill>
                </a:rPr>
                <a:t>то прапорець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не увімкнений (немає позначки </a:t>
              </a:r>
              <a:r>
                <a:rPr lang="uk-UA" sz="2400" b="1" i="1" kern="0" dirty="0">
                  <a:solidFill>
                    <a:srgbClr val="FFFF00"/>
                  </a:solidFill>
                </a:rPr>
                <a:t>      </a:t>
              </a:r>
              <a:r>
                <a:rPr lang="en-US" sz="2400" b="1" i="1" kern="0" dirty="0">
                  <a:solidFill>
                    <a:srgbClr val="FFFFFF"/>
                  </a:solidFill>
                </a:rPr>
                <a:t>),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Значення змінюється автоматично, хоча його також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400" b="1" i="1" kern="0" dirty="0">
                  <a:solidFill>
                    <a:srgbClr val="FFFFFF"/>
                  </a:solidFill>
                </a:rPr>
                <a:t>можна змінити у програмному коді</a:t>
              </a: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9967" y="3629206"/>
              <a:ext cx="598337" cy="5983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615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sz="3000" dirty="0"/>
              <a:t>Як за допомогою елементів управління задати логічне значення величини?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 елементом управління </a:t>
            </a:r>
            <a:r>
              <a:rPr lang="en-US" sz="2800" b="1" i="1" kern="0" dirty="0" err="1">
                <a:solidFill>
                  <a:srgbClr val="FFFF00"/>
                </a:solidFill>
              </a:rPr>
              <a:t>CheckBox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пов'язані події:</a:t>
            </a:r>
            <a:endParaRPr lang="en-US" sz="2800" b="1" i="1" kern="0" dirty="0">
              <a:solidFill>
                <a:srgbClr val="FFFFFF"/>
              </a:solidFill>
            </a:endParaRPr>
          </a:p>
        </p:txBody>
      </p:sp>
      <p:sp>
        <p:nvSpPr>
          <p:cNvPr id="11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2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9" y="1849424"/>
            <a:ext cx="3798951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 err="1">
                <a:solidFill>
                  <a:srgbClr val="FFFF00"/>
                </a:solidFill>
              </a:rPr>
              <a:t>OnClick</a:t>
            </a:r>
            <a:endParaRPr lang="uk-UA" sz="2800" b="1" i="1" kern="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8122" y="1832304"/>
            <a:ext cx="8114029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 err="1">
                <a:solidFill>
                  <a:srgbClr val="FFFF00"/>
                </a:solidFill>
              </a:rPr>
              <a:t>OnChange</a:t>
            </a:r>
            <a:endParaRPr lang="uk-UA" sz="2800" b="1" i="1" kern="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009" y="2454594"/>
            <a:ext cx="3798951" cy="4093428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Виникає кожного разу, коли користувач вмикає чи вимикає прапорець на формі після запуску програми на виконання.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8120" y="2454594"/>
            <a:ext cx="8114029" cy="4093428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Також виникає, коли користувач вмикає чи вимикає прапорець. На відміну від події </a:t>
            </a:r>
            <a:r>
              <a:rPr lang="en-US" sz="2600" b="1" i="1" kern="0" dirty="0" err="1">
                <a:solidFill>
                  <a:srgbClr val="FFFF00"/>
                </a:solidFill>
              </a:rPr>
              <a:t>OnClick</a:t>
            </a:r>
            <a:r>
              <a:rPr lang="uk-UA" sz="2600" b="1" i="1" kern="0" dirty="0">
                <a:solidFill>
                  <a:srgbClr val="FFFFFF"/>
                </a:solidFill>
              </a:rPr>
              <a:t>, яка відбувається лише під час клацання на прапорці, подія </a:t>
            </a:r>
            <a:r>
              <a:rPr lang="en-US" sz="2600" b="1" i="1" kern="0" dirty="0" err="1">
                <a:solidFill>
                  <a:srgbClr val="FFFF00"/>
                </a:solidFill>
              </a:rPr>
              <a:t>OnChange</a:t>
            </a:r>
            <a:r>
              <a:rPr lang="en-US" sz="2600" b="1" i="1" kern="0" dirty="0">
                <a:solidFill>
                  <a:srgbClr val="FFFFFF"/>
                </a:solidFill>
              </a:rPr>
              <a:t> </a:t>
            </a:r>
            <a:r>
              <a:rPr lang="uk-UA" sz="2600" b="1" i="1" kern="0" dirty="0">
                <a:solidFill>
                  <a:srgbClr val="FFFFFF"/>
                </a:solidFill>
              </a:rPr>
              <a:t>відбувається в будь-якому разі, коли змінюється стан прапорця — якщо користувач мишею увімкнув-вимкнув прапорець, чи якщо така зміна передбачена у програмному коді.</a:t>
            </a:r>
            <a:endParaRPr lang="uk-UA" sz="2600" b="1" i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32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sz="3000" dirty="0"/>
              <a:t>Як за допомогою елементів управління задати логічне значення величини?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Зміна передбачена у програмному коді, що виконується після натиснення деякої кнопки, за допомогою команди:</a:t>
            </a:r>
          </a:p>
        </p:txBody>
      </p:sp>
      <p:sp>
        <p:nvSpPr>
          <p:cNvPr id="11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2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2659803"/>
            <a:ext cx="12050142" cy="70788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i="1" kern="0" dirty="0">
                <a:solidFill>
                  <a:srgbClr val="FFFFFF"/>
                </a:solidFill>
              </a:rPr>
              <a:t>ChB</a:t>
            </a:r>
            <a:r>
              <a:rPr lang="uk-UA" sz="4000" b="1" i="1" kern="0" dirty="0">
                <a:solidFill>
                  <a:srgbClr val="FFFFFF"/>
                </a:solidFill>
              </a:rPr>
              <a:t>1</a:t>
            </a:r>
            <a:r>
              <a:rPr lang="en-US" sz="4000" b="1" i="1" kern="0" dirty="0">
                <a:solidFill>
                  <a:srgbClr val="FFFFFF"/>
                </a:solidFill>
              </a:rPr>
              <a:t>.Checked:=</a:t>
            </a:r>
            <a:r>
              <a:rPr lang="uk-UA" sz="4000" b="1" i="1" kern="0" dirty="0">
                <a:solidFill>
                  <a:srgbClr val="FFFFFF"/>
                </a:solidFill>
              </a:rPr>
              <a:t> </a:t>
            </a:r>
            <a:r>
              <a:rPr lang="en-US" sz="4000" b="1" i="1" kern="0" dirty="0">
                <a:solidFill>
                  <a:srgbClr val="FFFFFF"/>
                </a:solidFill>
              </a:rPr>
              <a:t>not</a:t>
            </a:r>
            <a:r>
              <a:rPr lang="uk-UA" sz="4000" b="1" i="1" kern="0" dirty="0">
                <a:solidFill>
                  <a:srgbClr val="FFFFFF"/>
                </a:solidFill>
              </a:rPr>
              <a:t> </a:t>
            </a:r>
            <a:r>
              <a:rPr lang="en-US" sz="4000" b="1" i="1" kern="0" dirty="0">
                <a:solidFill>
                  <a:srgbClr val="FFFFFF"/>
                </a:solidFill>
              </a:rPr>
              <a:t>ChB</a:t>
            </a:r>
            <a:r>
              <a:rPr lang="uk-UA" sz="4000" b="1" i="1" kern="0" dirty="0">
                <a:solidFill>
                  <a:srgbClr val="FFFFFF"/>
                </a:solidFill>
              </a:rPr>
              <a:t>1</a:t>
            </a:r>
            <a:r>
              <a:rPr lang="en-US" sz="4000" b="1" i="1" kern="0" dirty="0">
                <a:solidFill>
                  <a:srgbClr val="FFFFFF"/>
                </a:solidFill>
              </a:rPr>
              <a:t>.Checked;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3474428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Тоді при натисненні на таку кнопку стан прапорця зміниться на протилежний — відбудеться </a:t>
            </a:r>
            <a:r>
              <a:rPr lang="en-US" sz="2800" b="1" i="1" kern="0" dirty="0" err="1">
                <a:solidFill>
                  <a:srgbClr val="FFFF00"/>
                </a:solidFill>
              </a:rPr>
              <a:t>OnChange</a:t>
            </a:r>
            <a:r>
              <a:rPr lang="en-US" sz="2800" b="1" i="1" kern="0" dirty="0">
                <a:solidFill>
                  <a:srgbClr val="FFFFFF"/>
                </a:solidFill>
              </a:rPr>
              <a:t> , </a:t>
            </a:r>
            <a:r>
              <a:rPr lang="uk-UA" sz="2800" b="1" i="1" kern="0" dirty="0">
                <a:solidFill>
                  <a:srgbClr val="FFFFFF"/>
                </a:solidFill>
              </a:rPr>
              <a:t>а подія </a:t>
            </a:r>
            <a:r>
              <a:rPr lang="uk-UA" sz="2800" b="1" i="1" kern="0" dirty="0">
                <a:solidFill>
                  <a:srgbClr val="FFFF00"/>
                </a:solidFill>
              </a:rPr>
              <a:t>О</a:t>
            </a:r>
            <a:r>
              <a:rPr lang="en-US" sz="2800" b="1" i="1" kern="0" dirty="0">
                <a:solidFill>
                  <a:srgbClr val="FFFF00"/>
                </a:solidFill>
              </a:rPr>
              <a:t>n</a:t>
            </a:r>
            <a:r>
              <a:rPr lang="uk-UA" sz="2800" b="1" i="1" kern="0" dirty="0">
                <a:solidFill>
                  <a:srgbClr val="FFFF00"/>
                </a:solidFill>
              </a:rPr>
              <a:t>С</a:t>
            </a:r>
            <a:r>
              <a:rPr lang="en-US" sz="2800" b="1" i="1" kern="0" dirty="0">
                <a:solidFill>
                  <a:srgbClr val="FFFF00"/>
                </a:solidFill>
              </a:rPr>
              <a:t>l</a:t>
            </a:r>
            <a:r>
              <a:rPr lang="uk-UA" sz="2800" b="1" i="1" kern="0" dirty="0" err="1">
                <a:solidFill>
                  <a:srgbClr val="FFFF00"/>
                </a:solidFill>
              </a:rPr>
              <a:t>іск</a:t>
            </a:r>
            <a:r>
              <a:rPr lang="uk-UA" sz="2800" b="1" i="1" kern="0" dirty="0">
                <a:solidFill>
                  <a:srgbClr val="FFFF00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— ні, адже мишею на прапорці не клацали.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008" y="5397049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додати до програмного коду процедуру опрацювання однієї з цих подій, можна двічі клацнути на ній у таблиці вікна </a:t>
            </a:r>
            <a:r>
              <a:rPr lang="uk-UA" sz="2800" b="1" i="1" kern="0" dirty="0">
                <a:solidFill>
                  <a:srgbClr val="FFFF00"/>
                </a:solidFill>
              </a:rPr>
              <a:t>Інспектор об'єктів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266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sz="3000" dirty="0"/>
              <a:t>Як за допомогою елементів управління задати логічне значення величини?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Властивість </a:t>
            </a:r>
            <a:r>
              <a:rPr lang="en-US" sz="2800" b="1" i="1" kern="0" dirty="0">
                <a:solidFill>
                  <a:srgbClr val="FFFF00"/>
                </a:solidFill>
              </a:rPr>
              <a:t>Checked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елемента управління </a:t>
            </a:r>
            <a:r>
              <a:rPr lang="en-US" sz="2800" b="1" i="1" kern="0" dirty="0" err="1">
                <a:solidFill>
                  <a:srgbClr val="FFFF00"/>
                </a:solidFill>
              </a:rPr>
              <a:t>RadioButton</a:t>
            </a:r>
            <a:r>
              <a:rPr lang="en-US" sz="2800" b="1" i="1" kern="0" dirty="0">
                <a:solidFill>
                  <a:srgbClr val="FFFFFF"/>
                </a:solidFill>
              </a:rPr>
              <a:t>, </a:t>
            </a:r>
            <a:r>
              <a:rPr lang="uk-UA" sz="2800" b="1" i="1" kern="0" dirty="0">
                <a:solidFill>
                  <a:srgbClr val="FFFFFF"/>
                </a:solidFill>
              </a:rPr>
              <a:t>яка визначає стан перемикача, не може бути змінена у програмному коді, на відміну від аналогічної в елемента управління </a:t>
            </a:r>
            <a:r>
              <a:rPr lang="en-US" sz="2800" b="1" i="1" kern="0" dirty="0" err="1">
                <a:solidFill>
                  <a:srgbClr val="FFFF00"/>
                </a:solidFill>
              </a:rPr>
              <a:t>CheckBox</a:t>
            </a:r>
            <a:r>
              <a:rPr lang="en-US" sz="2800" b="1" i="1" kern="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2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2050" name="Picture 2" descr="http://images3.boardingschoolreview.com/article/462x462/0/105/-Have-You-Checked-All-the-Boxes-x3SVtJ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67" y="3152962"/>
            <a:ext cx="440055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pectrum-zx.1gb.ru/images/Checked-Right_62631_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294" y="3152962"/>
            <a:ext cx="3913506" cy="3566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0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sz="3000" dirty="0"/>
              <a:t>Як за допомогою елементів управління задати логічне значення величини?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форму можна додати компоненти: </a:t>
            </a:r>
          </a:p>
        </p:txBody>
      </p:sp>
      <p:sp>
        <p:nvSpPr>
          <p:cNvPr id="11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2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08" y="3650173"/>
            <a:ext cx="11845672" cy="1381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72008" y="5403198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Їх використовують у разі, якщо необхідно розмістити декілька груп прапорців чи перемикачів.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8878555" y="4259569"/>
            <a:ext cx="514858" cy="560394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9465944" y="4255447"/>
            <a:ext cx="514858" cy="560394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72008" y="1910384"/>
            <a:ext cx="5972331" cy="1323439"/>
          </a:xfrm>
          <a:prstGeom prst="wedgeRectCallout">
            <a:avLst>
              <a:gd name="adj1" fmla="val 100290"/>
              <a:gd name="adj2" fmla="val 142945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4000" b="1" i="1" kern="0" dirty="0">
                <a:solidFill>
                  <a:srgbClr val="FFFFFF"/>
                </a:solidFill>
              </a:rPr>
              <a:t>Група перемикачів </a:t>
            </a:r>
            <a:r>
              <a:rPr lang="en-US" sz="4000" b="1" i="1" kern="0" dirty="0" err="1">
                <a:solidFill>
                  <a:srgbClr val="FFFF00"/>
                </a:solidFill>
              </a:rPr>
              <a:t>RadioGroup</a:t>
            </a:r>
            <a:endParaRPr lang="uk-UA" sz="4000" b="1" i="1" kern="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49819" y="1893264"/>
            <a:ext cx="5972331" cy="1323439"/>
          </a:xfrm>
          <a:prstGeom prst="wedgeRectCallout">
            <a:avLst>
              <a:gd name="adj1" fmla="val 10335"/>
              <a:gd name="adj2" fmla="val 135138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4000" b="1" i="1" kern="0" dirty="0">
                <a:solidFill>
                  <a:srgbClr val="FFFFFF"/>
                </a:solidFill>
              </a:rPr>
              <a:t>Група прапорців </a:t>
            </a:r>
            <a:r>
              <a:rPr lang="en-US" sz="4000" b="1" i="1" kern="0" dirty="0" err="1">
                <a:solidFill>
                  <a:srgbClr val="FFFF00"/>
                </a:solidFill>
              </a:rPr>
              <a:t>CheckGroup</a:t>
            </a:r>
            <a:endParaRPr lang="uk-UA" sz="4000" b="1" i="1" kern="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31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sz="3000" dirty="0"/>
              <a:t>Як за допомогою елементів управління задати логічне значення величини?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72008" y="1196763"/>
            <a:ext cx="702983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на формі використано декілька груп перемикачів, у межах кожної з груп можна увімкнути по одному.</a:t>
            </a:r>
          </a:p>
        </p:txBody>
      </p:sp>
      <p:sp>
        <p:nvSpPr>
          <p:cNvPr id="11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2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3193203"/>
            <a:ext cx="702983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Із перемикачами та прапорцями в межах групи виконують ті самі дії, як і з окремими елементами управління на формі.</a:t>
            </a:r>
          </a:p>
        </p:txBody>
      </p:sp>
      <p:pic>
        <p:nvPicPr>
          <p:cNvPr id="4098" name="Picture 2" descr="checked list, checklist, completed, jobs, list, menu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120" y="938949"/>
            <a:ext cx="6080549" cy="608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97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14137</TotalTime>
  <Words>716</Words>
  <Application>Microsoft Office PowerPoint</Application>
  <PresentationFormat>Довільний</PresentationFormat>
  <Paragraphs>84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6" baseType="lpstr">
      <vt:lpstr>Тема Office</vt:lpstr>
      <vt:lpstr>Складання та виконання алгоритмів з елементами управління для задання логічного значення величини. Елемент для введення даних: прапорець</vt:lpstr>
      <vt:lpstr>Як за допомогою елементів управління задати логічне значення величини?</vt:lpstr>
      <vt:lpstr>Як за допомогою елементів управління задати логічне значення величини?</vt:lpstr>
      <vt:lpstr>Як за допомогою елементів управління задати логічне значення величини?</vt:lpstr>
      <vt:lpstr>Як за допомогою елементів управління задати логічне значення величини?</vt:lpstr>
      <vt:lpstr>Як за допомогою елементів управління задати логічне значення величини?</vt:lpstr>
      <vt:lpstr>Як за допомогою елементів управління задати логічне значення величини?</vt:lpstr>
      <vt:lpstr>Як за допомогою елементів управління задати логічне значення величини?</vt:lpstr>
      <vt:lpstr>Як за допомогою елементів управління задати логічне значення величини?</vt:lpstr>
      <vt:lpstr>Як за допомогою елементів управління задати логічне значення величини?</vt:lpstr>
      <vt:lpstr>Розгадайте ребус</vt:lpstr>
      <vt:lpstr>Домашнє завдання</vt:lpstr>
      <vt:lpstr>Працюємо за комп’ютером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Григоренко Сергій</dc:creator>
  <cp:lastModifiedBy>Користувач Windows</cp:lastModifiedBy>
  <cp:revision>579</cp:revision>
  <dcterms:created xsi:type="dcterms:W3CDTF">2016-06-06T19:48:43Z</dcterms:created>
  <dcterms:modified xsi:type="dcterms:W3CDTF">2020-03-16T08:52:46Z</dcterms:modified>
</cp:coreProperties>
</file>