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491" r:id="rId3"/>
    <p:sldId id="1492" r:id="rId4"/>
    <p:sldId id="1493" r:id="rId5"/>
    <p:sldId id="1494" r:id="rId6"/>
    <p:sldId id="1495" r:id="rId7"/>
    <p:sldId id="1498" r:id="rId8"/>
    <p:sldId id="1499" r:id="rId9"/>
    <p:sldId id="1500" r:id="rId10"/>
    <p:sldId id="1501" r:id="rId11"/>
    <p:sldId id="1502" r:id="rId12"/>
    <p:sldId id="1506" r:id="rId13"/>
    <p:sldId id="1507" r:id="rId14"/>
    <p:sldId id="1503" r:id="rId15"/>
    <p:sldId id="1508" r:id="rId16"/>
    <p:sldId id="1510" r:id="rId17"/>
    <p:sldId id="1354" r:id="rId18"/>
    <p:sldId id="643" r:id="rId19"/>
    <p:sldId id="1511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  <a:srgbClr val="13B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12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8F7B198C-4D93-4D54-AE95-CB8EC82A8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3"/>
          <a:stretch/>
        </p:blipFill>
        <p:spPr>
          <a:xfrm>
            <a:off x="4005" y="0"/>
            <a:ext cx="4761672" cy="3761807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370286" y="3045082"/>
            <a:ext cx="244102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ru-RU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uk-UA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0</a:t>
            </a:r>
          </a:p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uk-UA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(11)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545104" y="700372"/>
            <a:ext cx="948605" cy="52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1</a:t>
            </a:r>
            <a:r>
              <a:rPr lang="uk-UA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0</a:t>
            </a:r>
            <a:br>
              <a:rPr lang="uk-UA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</a:br>
            <a:r>
              <a:rPr lang="uk-UA" sz="2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(11)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>teach-inf.at.ua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6000" dirty="0"/>
              <a:t>Проектування баз даних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2018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3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xmlns="" id="{580DFE73-720E-4A26-9E42-EBC0A1B1646A}"/>
              </a:ext>
            </a:extLst>
          </p:cNvPr>
          <p:cNvGrpSpPr/>
          <p:nvPr/>
        </p:nvGrpSpPr>
        <p:grpSpPr>
          <a:xfrm>
            <a:off x="6562014" y="3662320"/>
            <a:ext cx="2314131" cy="2333067"/>
            <a:chOff x="4936414" y="2837275"/>
            <a:chExt cx="2545557" cy="2566387"/>
          </a:xfrm>
        </p:grpSpPr>
        <p:sp>
          <p:nvSpPr>
            <p:cNvPr id="8" name="Прямокутник 7">
              <a:extLst>
                <a:ext uri="{FF2B5EF4-FFF2-40B4-BE49-F238E27FC236}">
                  <a16:creationId xmlns:a16="http://schemas.microsoft.com/office/drawing/2014/main" xmlns="" id="{3488AA16-0965-45F7-A229-102143E754D5}"/>
                </a:ext>
              </a:extLst>
            </p:cNvPr>
            <p:cNvSpPr/>
            <p:nvPr/>
          </p:nvSpPr>
          <p:spPr>
            <a:xfrm>
              <a:off x="5009569" y="2909455"/>
              <a:ext cx="2453008" cy="24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9" name="Picture 2" descr="access, microsoft, ms, office, services, suite, windows icon">
              <a:extLst>
                <a:ext uri="{FF2B5EF4-FFF2-40B4-BE49-F238E27FC236}">
                  <a16:creationId xmlns:a16="http://schemas.microsoft.com/office/drawing/2014/main" xmlns="" id="{A0B84689-E109-4C27-99BC-05DBC26E65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51" t="11207" r="11875" b="11792"/>
            <a:stretch/>
          </p:blipFill>
          <p:spPr bwMode="auto">
            <a:xfrm>
              <a:off x="4936414" y="2837275"/>
              <a:ext cx="2545557" cy="2566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access, color, ms icon">
            <a:extLst>
              <a:ext uri="{FF2B5EF4-FFF2-40B4-BE49-F238E27FC236}">
                <a16:creationId xmlns:a16="http://schemas.microsoft.com/office/drawing/2014/main" xmlns="" id="{79326D38-FA53-4104-B6BD-B9B5EA597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466" y="361709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кожної з цих таблиць визначимо такі їх структури: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CE4E80-6272-484D-9926-838322A19C32}"/>
              </a:ext>
            </a:extLst>
          </p:cNvPr>
          <p:cNvSpPr txBox="1"/>
          <p:nvPr/>
        </p:nvSpPr>
        <p:spPr>
          <a:xfrm>
            <a:off x="70929" y="2278064"/>
            <a:ext cx="12050142" cy="13849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АВТОМОБІЛЬ (Номер автомобіля, Модель автомобіля, Рік виготовлення, Вантажопідйомність, Потужність, Витрати пального, Максимальна швидкість);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9A21030-74D7-4D0C-A030-5AB0D59D3655}"/>
              </a:ext>
            </a:extLst>
          </p:cNvPr>
          <p:cNvSpPr txBox="1"/>
          <p:nvPr/>
        </p:nvSpPr>
        <p:spPr>
          <a:xfrm>
            <a:off x="70929" y="3790253"/>
            <a:ext cx="12050142" cy="13849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ВОДІЙ (Посвідчення водія, Прізвище, Рік народження, Номер автомобіля, Стаж водія, Код механіка);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89A4F8-E3EB-4EFF-B968-7E07AEE4BECC}"/>
              </a:ext>
            </a:extLst>
          </p:cNvPr>
          <p:cNvSpPr txBox="1"/>
          <p:nvPr/>
        </p:nvSpPr>
        <p:spPr>
          <a:xfrm>
            <a:off x="70929" y="5302442"/>
            <a:ext cx="12050142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МЕХАНІК (Код механіка, Прізвище, Оклад, Домашня адреса, Телефон, Загальний стаж).</a:t>
            </a:r>
          </a:p>
        </p:txBody>
      </p:sp>
    </p:spTree>
    <p:extLst>
      <p:ext uri="{BB962C8B-B14F-4D97-AF65-F5344CB8AC3E}">
        <p14:creationId xmlns:p14="http://schemas.microsoft.com/office/powerpoint/2010/main" val="166794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Базу даних предметної області Автобаза на основі ER-схеми можна зобразити так, як показано на рисунку.</a:t>
            </a:r>
          </a:p>
        </p:txBody>
      </p:sp>
      <p:graphicFrame>
        <p:nvGraphicFramePr>
          <p:cNvPr id="17" name="Таблиця 16">
            <a:extLst>
              <a:ext uri="{FF2B5EF4-FFF2-40B4-BE49-F238E27FC236}">
                <a16:creationId xmlns:a16="http://schemas.microsoft.com/office/drawing/2014/main" xmlns="" id="{233CB037-4752-4346-8A34-A7DBE0950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942708"/>
              </p:ext>
            </p:extLst>
          </p:nvPr>
        </p:nvGraphicFramePr>
        <p:xfrm>
          <a:off x="69851" y="3207509"/>
          <a:ext cx="3455670" cy="327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670">
                  <a:extLst>
                    <a:ext uri="{9D8B030D-6E8A-4147-A177-3AD203B41FA5}">
                      <a16:colId xmlns:a16="http://schemas.microsoft.com/office/drawing/2014/main" xmlns="" val="3994297285"/>
                    </a:ext>
                  </a:extLst>
                </a:gridCol>
              </a:tblGrid>
              <a:tr h="714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i="1" kern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Номер автомобіля*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84566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Модель автомобіля 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05097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Рік виготовлення 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84615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Вантажопідйомність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95076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Потужність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035632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Витрати пального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73539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Максимальна швидкість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8980705"/>
                  </a:ext>
                </a:extLst>
              </a:tr>
            </a:tbl>
          </a:graphicData>
        </a:graphic>
      </p:graphicFrame>
      <p:graphicFrame>
        <p:nvGraphicFramePr>
          <p:cNvPr id="18" name="Таблиця 17">
            <a:extLst>
              <a:ext uri="{FF2B5EF4-FFF2-40B4-BE49-F238E27FC236}">
                <a16:creationId xmlns:a16="http://schemas.microsoft.com/office/drawing/2014/main" xmlns="" id="{8DF1BCD4-190C-45BB-8372-390514DAE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304703"/>
              </p:ext>
            </p:extLst>
          </p:nvPr>
        </p:nvGraphicFramePr>
        <p:xfrm>
          <a:off x="5475779" y="3207509"/>
          <a:ext cx="3038301" cy="2848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8301">
                  <a:extLst>
                    <a:ext uri="{9D8B030D-6E8A-4147-A177-3AD203B41FA5}">
                      <a16:colId xmlns:a16="http://schemas.microsoft.com/office/drawing/2014/main" xmlns="" val="3994297285"/>
                    </a:ext>
                  </a:extLst>
                </a:gridCol>
              </a:tblGrid>
              <a:tr h="714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i="1" kern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Посвідчення водія*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84566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Прізвище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05097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Рік народження 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84615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Номер автомобіля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95076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Стаж водія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035632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Код механіка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7353998"/>
                  </a:ext>
                </a:extLst>
              </a:tr>
            </a:tbl>
          </a:graphicData>
        </a:graphic>
      </p:graphicFrame>
      <p:graphicFrame>
        <p:nvGraphicFramePr>
          <p:cNvPr id="19" name="Таблиця 18">
            <a:extLst>
              <a:ext uri="{FF2B5EF4-FFF2-40B4-BE49-F238E27FC236}">
                <a16:creationId xmlns:a16="http://schemas.microsoft.com/office/drawing/2014/main" xmlns="" id="{BE331B40-B85A-4D44-8D09-E2C2CF01B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737217"/>
              </p:ext>
            </p:extLst>
          </p:nvPr>
        </p:nvGraphicFramePr>
        <p:xfrm>
          <a:off x="9817209" y="3207509"/>
          <a:ext cx="2302897" cy="3062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2897">
                  <a:extLst>
                    <a:ext uri="{9D8B030D-6E8A-4147-A177-3AD203B41FA5}">
                      <a16:colId xmlns:a16="http://schemas.microsoft.com/office/drawing/2014/main" xmlns="" val="3994297285"/>
                    </a:ext>
                  </a:extLst>
                </a:gridCol>
              </a:tblGrid>
              <a:tr h="714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i="1" kern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Код механіка*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84566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Прізвище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05097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Оклад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84615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Домашня адреса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95076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Телефон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035632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Загальний стаж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7353998"/>
                  </a:ext>
                </a:extLst>
              </a:tr>
            </a:tbl>
          </a:graphicData>
        </a:graphic>
      </p:graphicFrame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xmlns="" id="{04323603-BD65-4D72-88F7-CBF3C07015C3}"/>
              </a:ext>
            </a:extLst>
          </p:cNvPr>
          <p:cNvGrpSpPr/>
          <p:nvPr/>
        </p:nvGrpSpPr>
        <p:grpSpPr>
          <a:xfrm>
            <a:off x="71894" y="2245605"/>
            <a:ext cx="12050256" cy="961904"/>
            <a:chOff x="71894" y="2245605"/>
            <a:chExt cx="12050256" cy="961904"/>
          </a:xfrm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xmlns="" id="{0AFD1B9B-4127-4097-A19F-94D1C493C730}"/>
                </a:ext>
              </a:extLst>
            </p:cNvPr>
            <p:cNvSpPr/>
            <p:nvPr/>
          </p:nvSpPr>
          <p:spPr>
            <a:xfrm>
              <a:off x="71894" y="2253403"/>
              <a:ext cx="2304594" cy="954106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Автомобіль</a:t>
              </a:r>
            </a:p>
          </p:txBody>
        </p:sp>
        <p:sp>
          <p:nvSpPr>
            <p:cNvPr id="11" name="Блок-схема: рішення 10">
              <a:extLst>
                <a:ext uri="{FF2B5EF4-FFF2-40B4-BE49-F238E27FC236}">
                  <a16:creationId xmlns:a16="http://schemas.microsoft.com/office/drawing/2014/main" xmlns="" id="{BB7EDF82-2293-4DD4-978B-6A9B8E2A8878}"/>
                </a:ext>
              </a:extLst>
            </p:cNvPr>
            <p:cNvSpPr/>
            <p:nvPr/>
          </p:nvSpPr>
          <p:spPr>
            <a:xfrm>
              <a:off x="2614683" y="2253403"/>
              <a:ext cx="2571108" cy="954106"/>
            </a:xfrm>
            <a:prstGeom prst="flowChartDecision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Керує</a:t>
              </a: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xmlns="" id="{49FECF5A-997A-4DAA-BE09-71F9F7818446}"/>
                </a:ext>
              </a:extLst>
            </p:cNvPr>
            <p:cNvSpPr/>
            <p:nvPr/>
          </p:nvSpPr>
          <p:spPr>
            <a:xfrm>
              <a:off x="5475779" y="2253403"/>
              <a:ext cx="1239982" cy="954106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Водій</a:t>
              </a:r>
            </a:p>
          </p:txBody>
        </p:sp>
        <p:sp>
          <p:nvSpPr>
            <p:cNvPr id="13" name="Блок-схема: рішення 12">
              <a:extLst>
                <a:ext uri="{FF2B5EF4-FFF2-40B4-BE49-F238E27FC236}">
                  <a16:creationId xmlns:a16="http://schemas.microsoft.com/office/drawing/2014/main" xmlns="" id="{D48946F7-E2BD-4653-92AC-8DE7907A6E12}"/>
                </a:ext>
              </a:extLst>
            </p:cNvPr>
            <p:cNvSpPr/>
            <p:nvPr/>
          </p:nvSpPr>
          <p:spPr>
            <a:xfrm>
              <a:off x="7005871" y="2253403"/>
              <a:ext cx="2574032" cy="954106"/>
            </a:xfrm>
            <a:prstGeom prst="flowChartDecision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sz="1400" b="1" i="1" kern="0" dirty="0">
                <a:solidFill>
                  <a:srgbClr val="FFFFFF"/>
                </a:solidFill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xmlns="" id="{367AAFAC-EFF8-453C-A5E4-730AEEAAE55C}"/>
                </a:ext>
              </a:extLst>
            </p:cNvPr>
            <p:cNvSpPr/>
            <p:nvPr/>
          </p:nvSpPr>
          <p:spPr>
            <a:xfrm>
              <a:off x="9817670" y="2253403"/>
              <a:ext cx="2304480" cy="954106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Механік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D854ACD-0D94-4011-B570-A09240FE7658}"/>
                </a:ext>
              </a:extLst>
            </p:cNvPr>
            <p:cNvSpPr txBox="1"/>
            <p:nvPr/>
          </p:nvSpPr>
          <p:spPr>
            <a:xfrm>
              <a:off x="7261647" y="2507215"/>
              <a:ext cx="2103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000" b="1" i="1" kern="0" dirty="0">
                  <a:solidFill>
                    <a:srgbClr val="FFFFFF"/>
                  </a:solidFill>
                </a:rPr>
                <a:t>Обслуговує</a:t>
              </a:r>
            </a:p>
          </p:txBody>
        </p:sp>
        <p:cxnSp>
          <p:nvCxnSpPr>
            <p:cNvPr id="21" name="Пряма сполучна лінія 20">
              <a:extLst>
                <a:ext uri="{FF2B5EF4-FFF2-40B4-BE49-F238E27FC236}">
                  <a16:creationId xmlns:a16="http://schemas.microsoft.com/office/drawing/2014/main" xmlns="" id="{4D9A72A2-455E-4E69-83F8-CEE53C998E13}"/>
                </a:ext>
              </a:extLst>
            </p:cNvPr>
            <p:cNvCxnSpPr>
              <a:cxnSpLocks/>
              <a:stCxn id="11" idx="1"/>
              <a:endCxn id="10" idx="3"/>
            </p:cNvCxnSpPr>
            <p:nvPr/>
          </p:nvCxnSpPr>
          <p:spPr>
            <a:xfrm flipH="1">
              <a:off x="2376488" y="2730456"/>
              <a:ext cx="23819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сполучна лінія 21">
              <a:extLst>
                <a:ext uri="{FF2B5EF4-FFF2-40B4-BE49-F238E27FC236}">
                  <a16:creationId xmlns:a16="http://schemas.microsoft.com/office/drawing/2014/main" xmlns="" id="{B2C6FF7D-D401-4909-98EC-7BA338F2ADE2}"/>
                </a:ext>
              </a:extLst>
            </p:cNvPr>
            <p:cNvCxnSpPr>
              <a:cxnSpLocks/>
              <a:stCxn id="12" idx="1"/>
              <a:endCxn id="11" idx="3"/>
            </p:cNvCxnSpPr>
            <p:nvPr/>
          </p:nvCxnSpPr>
          <p:spPr>
            <a:xfrm flipH="1">
              <a:off x="5185791" y="2730456"/>
              <a:ext cx="28998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 сполучна лінія 30">
              <a:extLst>
                <a:ext uri="{FF2B5EF4-FFF2-40B4-BE49-F238E27FC236}">
                  <a16:creationId xmlns:a16="http://schemas.microsoft.com/office/drawing/2014/main" xmlns="" id="{8C5BBFAE-A841-4F48-A9B5-F9BA4618D97C}"/>
                </a:ext>
              </a:extLst>
            </p:cNvPr>
            <p:cNvCxnSpPr>
              <a:cxnSpLocks/>
              <a:stCxn id="13" idx="1"/>
              <a:endCxn id="12" idx="3"/>
            </p:cNvCxnSpPr>
            <p:nvPr/>
          </p:nvCxnSpPr>
          <p:spPr>
            <a:xfrm flipH="1">
              <a:off x="6715761" y="2730456"/>
              <a:ext cx="29011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xmlns="" id="{759CAF3B-41F6-4A63-9D84-CE4D470FB458}"/>
                </a:ext>
              </a:extLst>
            </p:cNvPr>
            <p:cNvCxnSpPr>
              <a:cxnSpLocks/>
              <a:stCxn id="14" idx="1"/>
              <a:endCxn id="13" idx="3"/>
            </p:cNvCxnSpPr>
            <p:nvPr/>
          </p:nvCxnSpPr>
          <p:spPr>
            <a:xfrm flipH="1">
              <a:off x="9579903" y="2730456"/>
              <a:ext cx="2377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83ADA30E-91C8-4885-B6C4-864CF1E31D84}"/>
                </a:ext>
              </a:extLst>
            </p:cNvPr>
            <p:cNvSpPr txBox="1"/>
            <p:nvPr/>
          </p:nvSpPr>
          <p:spPr>
            <a:xfrm>
              <a:off x="2353982" y="2255892"/>
              <a:ext cx="476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/>
                <a:t>1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A5510985-12B3-4666-AC57-7AEDFE2FC994}"/>
                </a:ext>
              </a:extLst>
            </p:cNvPr>
            <p:cNvSpPr txBox="1"/>
            <p:nvPr/>
          </p:nvSpPr>
          <p:spPr>
            <a:xfrm>
              <a:off x="4947667" y="2245605"/>
              <a:ext cx="476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/>
                <a:t>Б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20B1212F-E726-451A-8CBA-41E8053E0CFF}"/>
                </a:ext>
              </a:extLst>
            </p:cNvPr>
            <p:cNvSpPr txBox="1"/>
            <p:nvPr/>
          </p:nvSpPr>
          <p:spPr>
            <a:xfrm>
              <a:off x="6786828" y="2279079"/>
              <a:ext cx="476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/>
                <a:t>Б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077EF593-0191-4021-8E40-1662FE6A2FE9}"/>
                </a:ext>
              </a:extLst>
            </p:cNvPr>
            <p:cNvSpPr txBox="1"/>
            <p:nvPr/>
          </p:nvSpPr>
          <p:spPr>
            <a:xfrm>
              <a:off x="9306560" y="2263935"/>
              <a:ext cx="476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854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таблицях: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24B2EEAB-0D2F-448A-9064-A89BFD89F9F9}"/>
              </a:ext>
            </a:extLst>
          </p:cNvPr>
          <p:cNvSpPr/>
          <p:nvPr/>
        </p:nvSpPr>
        <p:spPr>
          <a:xfrm>
            <a:off x="69850" y="1814415"/>
            <a:ext cx="5274311" cy="7154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АВТОМОБІЛЬ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D53134A2-C9A3-4ADF-9FFC-12BE1D7D8387}"/>
              </a:ext>
            </a:extLst>
          </p:cNvPr>
          <p:cNvSpPr/>
          <p:nvPr/>
        </p:nvSpPr>
        <p:spPr>
          <a:xfrm>
            <a:off x="5445761" y="1814415"/>
            <a:ext cx="6676390" cy="7154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ВОДІЙ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5EAC6C14-3C6D-4F0E-A58C-97ED89066238}"/>
              </a:ext>
            </a:extLst>
          </p:cNvPr>
          <p:cNvSpPr/>
          <p:nvPr/>
        </p:nvSpPr>
        <p:spPr>
          <a:xfrm>
            <a:off x="69849" y="2607560"/>
            <a:ext cx="5274311" cy="244196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ключовим полем може бути тільки поле Номер автомобіля, оскільки кожен автомобіль має унікальний номер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49D692EC-872D-48EA-BEE4-E2A5ED4A9740}"/>
              </a:ext>
            </a:extLst>
          </p:cNvPr>
          <p:cNvSpPr/>
          <p:nvPr/>
        </p:nvSpPr>
        <p:spPr>
          <a:xfrm>
            <a:off x="5445760" y="2607560"/>
            <a:ext cx="6676390" cy="244196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поле Номер автомобіля може повторюватися, оскільки на одному й тому самому автомобілі можуть працювати кілька водіїв (робота за графіком, за-змінами)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C82004C-A2CE-4087-8930-FEBA35839998}"/>
              </a:ext>
            </a:extLst>
          </p:cNvPr>
          <p:cNvSpPr txBox="1"/>
          <p:nvPr/>
        </p:nvSpPr>
        <p:spPr>
          <a:xfrm>
            <a:off x="72008" y="5137398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Тому між таблицями АВТОМОБІЛЬ і ВОДІЙ існує зв'язок </a:t>
            </a:r>
            <a:r>
              <a:rPr lang="uk-UA" sz="2800" b="1" i="1" kern="0" dirty="0">
                <a:solidFill>
                  <a:srgbClr val="FFFF00"/>
                </a:solidFill>
              </a:rPr>
              <a:t>один до багатьох </a:t>
            </a:r>
            <a:r>
              <a:rPr lang="uk-UA" sz="2800" b="1" i="1" kern="0" dirty="0">
                <a:solidFill>
                  <a:schemeClr val="bg1"/>
                </a:solidFill>
              </a:rPr>
              <a:t>(на одному кінці цієї лінії розміщено значення &lt;</a:t>
            </a:r>
            <a:r>
              <a:rPr lang="uk-UA" sz="2800" b="1" i="1" kern="0" dirty="0">
                <a:solidFill>
                  <a:srgbClr val="FFFF00"/>
                </a:solidFill>
              </a:rPr>
              <a:t>1</a:t>
            </a:r>
            <a:r>
              <a:rPr lang="uk-UA" sz="2800" b="1" i="1" kern="0" dirty="0">
                <a:solidFill>
                  <a:schemeClr val="bg1"/>
                </a:solidFill>
              </a:rPr>
              <a:t>&gt;, а на другому — символ &lt;</a:t>
            </a:r>
            <a:r>
              <a:rPr lang="uk-UA" sz="2800" b="1" i="1" kern="0" dirty="0">
                <a:solidFill>
                  <a:srgbClr val="FFFF00"/>
                </a:solidFill>
              </a:rPr>
              <a:t>Б</a:t>
            </a:r>
            <a:r>
              <a:rPr lang="uk-UA" sz="2800" b="1" i="1" kern="0" dirty="0">
                <a:solidFill>
                  <a:schemeClr val="bg1"/>
                </a:solidFill>
              </a:rPr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210157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таблиці ВОДІЙ ключовим полем є Посвідчення водія, оскільки лише це поле має унікальне значення. Решта, у тому числі поле Прізвище, можуть дублюватися (на базі можуть працювати водії з однаковими прізвищами, ім'ям та по-батькові).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A0CA78-3925-4C1D-AF50-2A01FB6CA617}"/>
              </a:ext>
            </a:extLst>
          </p:cNvPr>
          <p:cNvSpPr txBox="1"/>
          <p:nvPr/>
        </p:nvSpPr>
        <p:spPr>
          <a:xfrm>
            <a:off x="72008" y="3533563"/>
            <a:ext cx="945807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Поле Код механіка також може дублюватися, тому що один механік обслуговує, як правило, кілька автомобілів. Але це поле є унікальним у таблиці МЕХАНІК. Тому між таблицями ВОДІЙ і МЕХАНІК існує зв'язок </a:t>
            </a:r>
            <a:r>
              <a:rPr lang="uk-UA" sz="2800" b="1" i="1" kern="0" dirty="0">
                <a:solidFill>
                  <a:srgbClr val="FFFF00"/>
                </a:solidFill>
              </a:rPr>
              <a:t>багато до одного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8B9F6893-27F7-478F-B8DE-47482A30935F}"/>
              </a:ext>
            </a:extLst>
          </p:cNvPr>
          <p:cNvSpPr/>
          <p:nvPr/>
        </p:nvSpPr>
        <p:spPr>
          <a:xfrm>
            <a:off x="9692641" y="3533563"/>
            <a:ext cx="2427352" cy="267765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8800" b="1" i="1" kern="0" dirty="0">
                <a:solidFill>
                  <a:schemeClr val="bg1"/>
                </a:solidFill>
              </a:rPr>
              <a:t>Б:1</a:t>
            </a:r>
          </a:p>
        </p:txBody>
      </p:sp>
    </p:spTree>
    <p:extLst>
      <p:ext uri="{BB962C8B-B14F-4D97-AF65-F5344CB8AC3E}">
        <p14:creationId xmlns:p14="http://schemas.microsoft.com/office/powerpoint/2010/main" val="323388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наочності зв'язки між таблицями можна зобразити схемою, приклад якої наведено на рисунку.</a:t>
            </a:r>
          </a:p>
        </p:txBody>
      </p:sp>
      <p:graphicFrame>
        <p:nvGraphicFramePr>
          <p:cNvPr id="7" name="Таблиця 6">
            <a:extLst>
              <a:ext uri="{FF2B5EF4-FFF2-40B4-BE49-F238E27FC236}">
                <a16:creationId xmlns:a16="http://schemas.microsoft.com/office/drawing/2014/main" xmlns="" id="{A1764A47-4BD4-48E9-B324-0E4E53DF7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805562"/>
              </p:ext>
            </p:extLst>
          </p:nvPr>
        </p:nvGraphicFramePr>
        <p:xfrm>
          <a:off x="69851" y="2425189"/>
          <a:ext cx="3455670" cy="344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670">
                  <a:extLst>
                    <a:ext uri="{9D8B030D-6E8A-4147-A177-3AD203B41FA5}">
                      <a16:colId xmlns:a16="http://schemas.microsoft.com/office/drawing/2014/main" xmlns="" val="3994297285"/>
                    </a:ext>
                  </a:extLst>
                </a:gridCol>
              </a:tblGrid>
              <a:tr h="426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i="1" kern="0" dirty="0">
                          <a:solidFill>
                            <a:schemeClr val="tx1"/>
                          </a:solidFill>
                        </a:rPr>
                        <a:t>Автомобіль</a:t>
                      </a:r>
                      <a:endParaRPr lang="uk-UA" sz="2800" b="1" i="1" kern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812226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Номер автомобіля*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05097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Модель автомобіля 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84615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Рік виготовлення 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95076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Вантажопідйомність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035632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Потужність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73539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Витрати пального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8980705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Максимальна швидкість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78718316"/>
                  </a:ext>
                </a:extLst>
              </a:tr>
            </a:tbl>
          </a:graphicData>
        </a:graphic>
      </p:graphicFrame>
      <p:graphicFrame>
        <p:nvGraphicFramePr>
          <p:cNvPr id="8" name="Таблиця 7">
            <a:extLst>
              <a:ext uri="{FF2B5EF4-FFF2-40B4-BE49-F238E27FC236}">
                <a16:creationId xmlns:a16="http://schemas.microsoft.com/office/drawing/2014/main" xmlns="" id="{9061710C-1636-4948-A274-7A5E189D6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140333"/>
              </p:ext>
            </p:extLst>
          </p:nvPr>
        </p:nvGraphicFramePr>
        <p:xfrm>
          <a:off x="4368165" y="2425189"/>
          <a:ext cx="3455670" cy="301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670">
                  <a:extLst>
                    <a:ext uri="{9D8B030D-6E8A-4147-A177-3AD203B41FA5}">
                      <a16:colId xmlns:a16="http://schemas.microsoft.com/office/drawing/2014/main" xmlns="" val="3994297285"/>
                    </a:ext>
                  </a:extLst>
                </a:gridCol>
              </a:tblGrid>
              <a:tr h="426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i="1" kern="0" dirty="0">
                          <a:solidFill>
                            <a:schemeClr val="tx1"/>
                          </a:solidFill>
                        </a:rPr>
                        <a:t>Водій</a:t>
                      </a:r>
                      <a:endParaRPr lang="uk-UA" sz="1800" b="1" i="1" kern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33930529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Посвідчення водія*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05097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Прізвище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84615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Рік народження 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95076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Номер автомобіля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035632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Стаж водія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73539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Код механіка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82909898"/>
                  </a:ext>
                </a:extLst>
              </a:tr>
            </a:tbl>
          </a:graphicData>
        </a:graphic>
      </p:graphicFrame>
      <p:graphicFrame>
        <p:nvGraphicFramePr>
          <p:cNvPr id="9" name="Таблиця 8">
            <a:extLst>
              <a:ext uri="{FF2B5EF4-FFF2-40B4-BE49-F238E27FC236}">
                <a16:creationId xmlns:a16="http://schemas.microsoft.com/office/drawing/2014/main" xmlns="" id="{3CF35EE3-EE45-4D36-8B52-4FCCE9AF2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725686"/>
              </p:ext>
            </p:extLst>
          </p:nvPr>
        </p:nvGraphicFramePr>
        <p:xfrm>
          <a:off x="8664436" y="2425189"/>
          <a:ext cx="3455670" cy="301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670">
                  <a:extLst>
                    <a:ext uri="{9D8B030D-6E8A-4147-A177-3AD203B41FA5}">
                      <a16:colId xmlns:a16="http://schemas.microsoft.com/office/drawing/2014/main" xmlns="" val="3994297285"/>
                    </a:ext>
                  </a:extLst>
                </a:gridCol>
              </a:tblGrid>
              <a:tr h="426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i="1" kern="0" dirty="0">
                          <a:solidFill>
                            <a:schemeClr val="tx1"/>
                          </a:solidFill>
                        </a:rPr>
                        <a:t>Механік</a:t>
                      </a:r>
                      <a:endParaRPr lang="uk-UA" sz="1800" b="1" i="1" kern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1023576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Код механіка*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505097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Прізвище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84615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Оклад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95076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Домашня адреса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035632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Телефон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7353998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0" dirty="0">
                          <a:solidFill>
                            <a:schemeClr val="tx1"/>
                          </a:solidFill>
                        </a:rPr>
                        <a:t>Загальний стаж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4873868"/>
                  </a:ext>
                </a:extLst>
              </a:tr>
            </a:tbl>
          </a:graphicData>
        </a:graphic>
      </p:graphicFrame>
      <p:cxnSp>
        <p:nvCxnSpPr>
          <p:cNvPr id="13" name="Пряма зі стрілкою 12">
            <a:extLst>
              <a:ext uri="{FF2B5EF4-FFF2-40B4-BE49-F238E27FC236}">
                <a16:creationId xmlns:a16="http://schemas.microsoft.com/office/drawing/2014/main" xmlns="" id="{E2EBE2B3-4835-484B-A820-90274E13BDAE}"/>
              </a:ext>
            </a:extLst>
          </p:cNvPr>
          <p:cNvCxnSpPr>
            <a:cxnSpLocks/>
          </p:cNvCxnSpPr>
          <p:nvPr/>
        </p:nvCxnSpPr>
        <p:spPr>
          <a:xfrm>
            <a:off x="3525521" y="3119120"/>
            <a:ext cx="840601" cy="1239520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Пряма зі стрілкою 15">
            <a:extLst>
              <a:ext uri="{FF2B5EF4-FFF2-40B4-BE49-F238E27FC236}">
                <a16:creationId xmlns:a16="http://schemas.microsoft.com/office/drawing/2014/main" xmlns="" id="{F365C031-BA98-4D0A-A7AF-332367058F72}"/>
              </a:ext>
            </a:extLst>
          </p:cNvPr>
          <p:cNvCxnSpPr>
            <a:cxnSpLocks/>
          </p:cNvCxnSpPr>
          <p:nvPr/>
        </p:nvCxnSpPr>
        <p:spPr>
          <a:xfrm flipV="1">
            <a:off x="7821792" y="3119120"/>
            <a:ext cx="842644" cy="2113280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4A8F58E-127F-454B-B24F-305E13CDEE07}"/>
              </a:ext>
            </a:extLst>
          </p:cNvPr>
          <p:cNvSpPr txBox="1"/>
          <p:nvPr/>
        </p:nvSpPr>
        <p:spPr>
          <a:xfrm>
            <a:off x="3469817" y="2705687"/>
            <a:ext cx="476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/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35D953A-DD0C-4436-B399-A06922865E4B}"/>
              </a:ext>
            </a:extLst>
          </p:cNvPr>
          <p:cNvSpPr txBox="1"/>
          <p:nvPr/>
        </p:nvSpPr>
        <p:spPr>
          <a:xfrm>
            <a:off x="8243114" y="2764415"/>
            <a:ext cx="476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F6C2949-6BA2-4071-A982-2C4A48A6F0BB}"/>
              </a:ext>
            </a:extLst>
          </p:cNvPr>
          <p:cNvSpPr txBox="1"/>
          <p:nvPr/>
        </p:nvSpPr>
        <p:spPr>
          <a:xfrm>
            <a:off x="3945822" y="4206208"/>
            <a:ext cx="476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/>
              <a:t>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0D6B022-D704-4E39-BA15-D9EEBA8B4F5D}"/>
              </a:ext>
            </a:extLst>
          </p:cNvPr>
          <p:cNvSpPr txBox="1"/>
          <p:nvPr/>
        </p:nvSpPr>
        <p:spPr>
          <a:xfrm>
            <a:off x="7821792" y="4876489"/>
            <a:ext cx="476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/>
              <a:t>Б</a:t>
            </a:r>
          </a:p>
        </p:txBody>
      </p:sp>
    </p:spTree>
    <p:extLst>
      <p:ext uri="{BB962C8B-B14F-4D97-AF65-F5344CB8AC3E}">
        <p14:creationId xmlns:p14="http://schemas.microsoft.com/office/powerpoint/2010/main" val="206987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Наступним кроком проектування БД є визначення вмісту її таблиць. Зразок вмісту табл. 1 ВОДІЙ наведено далі.</a:t>
            </a:r>
          </a:p>
        </p:txBody>
      </p:sp>
      <p:graphicFrame>
        <p:nvGraphicFramePr>
          <p:cNvPr id="7" name="Таблиця 6">
            <a:extLst>
              <a:ext uri="{FF2B5EF4-FFF2-40B4-BE49-F238E27FC236}">
                <a16:creationId xmlns:a16="http://schemas.microsoft.com/office/drawing/2014/main" xmlns="" id="{870F2527-A394-4CF8-8DD5-3BC7F3E54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782114"/>
              </p:ext>
            </p:extLst>
          </p:nvPr>
        </p:nvGraphicFramePr>
        <p:xfrm>
          <a:off x="72008" y="3292546"/>
          <a:ext cx="12050143" cy="333959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254632">
                  <a:extLst>
                    <a:ext uri="{9D8B030D-6E8A-4147-A177-3AD203B41FA5}">
                      <a16:colId xmlns:a16="http://schemas.microsoft.com/office/drawing/2014/main" xmlns="" val="25368937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257628060"/>
                    </a:ext>
                  </a:extLst>
                </a:gridCol>
                <a:gridCol w="2275840">
                  <a:extLst>
                    <a:ext uri="{9D8B030D-6E8A-4147-A177-3AD203B41FA5}">
                      <a16:colId xmlns:a16="http://schemas.microsoft.com/office/drawing/2014/main" xmlns="" val="275713318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1810284488"/>
                    </a:ext>
                  </a:extLst>
                </a:gridCol>
                <a:gridCol w="1361440">
                  <a:extLst>
                    <a:ext uri="{9D8B030D-6E8A-4147-A177-3AD203B41FA5}">
                      <a16:colId xmlns:a16="http://schemas.microsoft.com/office/drawing/2014/main" xmlns="" val="2491303736"/>
                    </a:ext>
                  </a:extLst>
                </a:gridCol>
                <a:gridCol w="1992631">
                  <a:extLst>
                    <a:ext uri="{9D8B030D-6E8A-4147-A177-3AD203B41FA5}">
                      <a16:colId xmlns:a16="http://schemas.microsoft.com/office/drawing/2014/main" xmlns="" val="3690725976"/>
                    </a:ext>
                  </a:extLst>
                </a:gridCol>
              </a:tblGrid>
              <a:tr h="734797">
                <a:tc>
                  <a:txBody>
                    <a:bodyPr/>
                    <a:lstStyle/>
                    <a:p>
                      <a:pPr algn="ctr"/>
                      <a:r>
                        <a:rPr lang="uk-UA" sz="2200" i="1" noProof="0" dirty="0"/>
                        <a:t>Посвідчення водія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i="1" noProof="0" dirty="0"/>
                        <a:t>Прізвище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i="1" noProof="0" dirty="0"/>
                        <a:t>Рік народження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i="1" noProof="0" dirty="0"/>
                        <a:t>Номер автомобіля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i="1" noProof="0" dirty="0"/>
                        <a:t>Стаж водія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i="1" noProof="0" dirty="0"/>
                        <a:t>Код механіка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9041234"/>
                  </a:ext>
                </a:extLst>
              </a:tr>
              <a:tr h="728449"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СН2374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Сокіл А.С.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1990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АА2387КИ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23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660058"/>
                  </a:ext>
                </a:extLst>
              </a:tr>
              <a:tr h="728449"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РК1173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Корж В.М.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1980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АА8874КИ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14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24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0237296"/>
                  </a:ext>
                </a:extLst>
              </a:tr>
              <a:tr h="560346"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СН7322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Рожко П.Т.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1985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АА4492КИ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11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23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9642997"/>
                  </a:ext>
                </a:extLst>
              </a:tr>
              <a:tr h="560346"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КН5475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Шрам А.І.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1970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АА3395КИ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27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b="1" i="1" noProof="0" dirty="0"/>
                        <a:t>23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8146201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AEA52FB-B8B9-46EB-A84F-AEE1AB1D7405}"/>
              </a:ext>
            </a:extLst>
          </p:cNvPr>
          <p:cNvSpPr txBox="1"/>
          <p:nvPr/>
        </p:nvSpPr>
        <p:spPr>
          <a:xfrm>
            <a:off x="70929" y="2675542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Таблиця 1. Водій</a:t>
            </a:r>
          </a:p>
        </p:txBody>
      </p:sp>
    </p:spTree>
    <p:extLst>
      <p:ext uri="{BB962C8B-B14F-4D97-AF65-F5344CB8AC3E}">
        <p14:creationId xmlns:p14="http://schemas.microsoft.com/office/powerpoint/2010/main" val="72153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 цьому проектування БД на папері можна вважати завершеним. Далі робота продовжується на комп'ютері за допомогою обраної СУБД.</a:t>
            </a:r>
          </a:p>
        </p:txBody>
      </p:sp>
      <p:pic>
        <p:nvPicPr>
          <p:cNvPr id="7" name="Picture 2" descr="Ð ÐµÐ·ÑÐ»ÑÑÐ°Ñ Ð¿Ð¾ÑÑÐºÑ Ð·Ð¾Ð±ÑÐ°Ð¶ÐµÐ½Ñ Ð·Ð° Ð·Ð°Ð¿Ð¸ÑÐ¾Ð¼ &quot;database&quot;">
            <a:extLst>
              <a:ext uri="{FF2B5EF4-FFF2-40B4-BE49-F238E27FC236}">
                <a16:creationId xmlns:a16="http://schemas.microsoft.com/office/drawing/2014/main" xmlns="" id="{ACE775A3-A9A9-41D6-AFC5-C5B58261E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6" b="9122"/>
          <a:stretch/>
        </p:blipFill>
        <p:spPr bwMode="auto">
          <a:xfrm>
            <a:off x="1629562" y="2648520"/>
            <a:ext cx="8932875" cy="404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70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 для самоперевірки знань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1.3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яких рівнях виконується проектування БД?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0929" y="1815941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Із якою метою виконується проектування БД на папері?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2894460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якому вигляді може бути поданий проект БД?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F99599C-B348-4D4A-98AD-D6874981D0C8}"/>
              </a:ext>
            </a:extLst>
          </p:cNvPr>
          <p:cNvSpPr txBox="1"/>
          <p:nvPr/>
        </p:nvSpPr>
        <p:spPr>
          <a:xfrm>
            <a:off x="70929" y="3513638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основні дії виконуються в процесі логічного проектування БД?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D273129-A22D-40B1-AD5E-F9A38C216695}"/>
              </a:ext>
            </a:extLst>
          </p:cNvPr>
          <p:cNvSpPr txBox="1"/>
          <p:nvPr/>
        </p:nvSpPr>
        <p:spPr>
          <a:xfrm>
            <a:off x="70929" y="4563703"/>
            <a:ext cx="10454845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Наведіть приклад схеми проекту найпростішої БД.</a:t>
            </a:r>
          </a:p>
        </p:txBody>
      </p:sp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003" y="1272160"/>
            <a:ext cx="4659625" cy="53478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1.3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ст.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11-14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13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Практичне завдання</a:t>
            </a:r>
            <a:br>
              <a:rPr lang="uk-UA" dirty="0" smtClean="0"/>
            </a:br>
            <a:r>
              <a:rPr lang="uk-UA" sz="1800" dirty="0" smtClean="0"/>
              <a:t>Створити просту базу </a:t>
            </a:r>
            <a:r>
              <a:rPr lang="uk-UA" sz="1800" dirty="0" err="1" smtClean="0"/>
              <a:t>данихяка</a:t>
            </a:r>
            <a:r>
              <a:rPr lang="uk-UA" sz="1800" dirty="0" smtClean="0"/>
              <a:t> має містити список учнів вашого класу, рік народження, номер по порядку, місце проживання, </a:t>
            </a:r>
            <a:r>
              <a:rPr lang="uk-UA" sz="1800" dirty="0" err="1" smtClean="0"/>
              <a:t>хоббі</a:t>
            </a:r>
            <a:r>
              <a:rPr lang="uk-UA" sz="1800" dirty="0"/>
              <a:t>.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941615" y="24200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u="sng" dirty="0"/>
              <a:t>Виконане практичне завдання надіслати за адресою  </a:t>
            </a:r>
            <a:r>
              <a:rPr lang="en-US" u="sng" dirty="0"/>
              <a:t>Parfenjuk@gmail.com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857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Проектування БД </a:t>
            </a:r>
            <a:r>
              <a:rPr lang="uk-UA" sz="2800" b="1" i="1" kern="0" dirty="0">
                <a:solidFill>
                  <a:schemeClr val="bg1"/>
                </a:solidFill>
              </a:rPr>
              <a:t>— це досить відповідальний етап, від якості виконання якого залежить ефективність її функціонування. Проект БД доцільно спочатку розробити на папері, а потім реалізувати на комп'ютері.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67E7E85-6241-467C-9886-BAE085AE3EF1}"/>
              </a:ext>
            </a:extLst>
          </p:cNvPr>
          <p:cNvSpPr txBox="1"/>
          <p:nvPr/>
        </p:nvSpPr>
        <p:spPr>
          <a:xfrm>
            <a:off x="72008" y="3137323"/>
            <a:ext cx="8106792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Слід зважати на те, що від того, як раціонально вона спроектована на папері, суттєво залежать ефективність її функціонування та подальші трудовитрати на її вдосконалення безпосередньо на комп'ютері.</a:t>
            </a:r>
          </a:p>
        </p:txBody>
      </p:sp>
      <p:pic>
        <p:nvPicPr>
          <p:cNvPr id="3074" name="Picture 2" descr="Ð ÐµÐ·ÑÐ»ÑÑÐ°Ñ Ð¿Ð¾ÑÑÐºÑ Ð·Ð¾Ð±ÑÐ°Ð¶ÐµÐ½Ñ Ð·Ð° Ð·Ð°Ð¿Ð¸ÑÐ¾Ð¼ &quot;designing a database&quot;">
            <a:extLst>
              <a:ext uri="{FF2B5EF4-FFF2-40B4-BE49-F238E27FC236}">
                <a16:creationId xmlns:a16="http://schemas.microsoft.com/office/drawing/2014/main" xmlns="" id="{A9658D17-0FF2-47A6-A12D-95C5F0427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264" y="3137323"/>
            <a:ext cx="3557555" cy="31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52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3819272" cy="52629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створений проект БД можна вносити зміни й у процесі її експлуатації. Більше того, такі зміни неминучі. Але такі зміни не мають бути зумовлені помилками проектування.</a:t>
            </a:r>
          </a:p>
        </p:txBody>
      </p:sp>
      <p:pic>
        <p:nvPicPr>
          <p:cNvPr id="7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8E72FA18-06E7-4B5C-A7E0-59DB03C9D5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6" r="457"/>
          <a:stretch/>
        </p:blipFill>
        <p:spPr bwMode="auto">
          <a:xfrm>
            <a:off x="3980286" y="1196763"/>
            <a:ext cx="8139706" cy="526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23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258868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Кінцевий користувач зазвичай проектує БД на логічному рівні, що не має жодного відношення до фізичного проектування. Ця функція, покладена на СУБД і операційні системи.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A2F45D1-43AB-4127-95A0-F5F7E7D80B76}"/>
              </a:ext>
            </a:extLst>
          </p:cNvPr>
          <p:cNvSpPr txBox="1"/>
          <p:nvPr/>
        </p:nvSpPr>
        <p:spPr>
          <a:xfrm>
            <a:off x="1567543" y="1349163"/>
            <a:ext cx="10554607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Проектування БД здійснюється на фізичному та логічному рівнях.</a:t>
            </a:r>
          </a:p>
        </p:txBody>
      </p:sp>
      <p:pic>
        <p:nvPicPr>
          <p:cNvPr id="8" name="Picture 2" descr="attention, notice, warning icon">
            <a:extLst>
              <a:ext uri="{FF2B5EF4-FFF2-40B4-BE49-F238E27FC236}">
                <a16:creationId xmlns:a16="http://schemas.microsoft.com/office/drawing/2014/main" xmlns="" id="{ED6737CD-C0BD-4580-A9D2-CC0ABED93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171572"/>
            <a:ext cx="1349130" cy="134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D8D9DF-CCC5-4275-93AF-2161CA0D2F59}"/>
              </a:ext>
            </a:extLst>
          </p:cNvPr>
          <p:cNvSpPr txBox="1"/>
          <p:nvPr/>
        </p:nvSpPr>
        <p:spPr>
          <a:xfrm>
            <a:off x="72008" y="4554731"/>
            <a:ext cx="1015263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Тому далі розглядається сутність тільки логічного проектування. Існують кілька методів логічного проектування БД, але їх сутність мало відрізняється.</a:t>
            </a:r>
          </a:p>
        </p:txBody>
      </p:sp>
      <p:pic>
        <p:nvPicPr>
          <p:cNvPr id="1026" name="Picture 2" descr="add, database icon">
            <a:extLst>
              <a:ext uri="{FF2B5EF4-FFF2-40B4-BE49-F238E27FC236}">
                <a16:creationId xmlns:a16="http://schemas.microsoft.com/office/drawing/2014/main" xmlns="" id="{D56BE611-1DD2-42EC-AE67-7C27626E7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110" y="4554731"/>
            <a:ext cx="1815882" cy="181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Одним із засобів моделювання предметної області на етапі проектування БД є модель </a:t>
            </a:r>
            <a:r>
              <a:rPr lang="uk-UA" sz="2800" b="1" i="1" kern="0" dirty="0">
                <a:solidFill>
                  <a:srgbClr val="FFFF00"/>
                </a:solidFill>
              </a:rPr>
              <a:t>сутність-зв'язок</a:t>
            </a:r>
            <a:r>
              <a:rPr lang="uk-UA" sz="2800" b="1" i="1" kern="0" dirty="0">
                <a:solidFill>
                  <a:schemeClr val="bg1"/>
                </a:solidFill>
              </a:rPr>
              <a:t>, яку ще називають </a:t>
            </a:r>
            <a:r>
              <a:rPr lang="en-US" sz="2800" b="1" i="1" kern="0" dirty="0">
                <a:solidFill>
                  <a:schemeClr val="bg1"/>
                </a:solidFill>
              </a:rPr>
              <a:t>ER-</a:t>
            </a:r>
            <a:r>
              <a:rPr lang="uk-UA" sz="2800" b="1" i="1" kern="0" dirty="0">
                <a:solidFill>
                  <a:schemeClr val="bg1"/>
                </a:solidFill>
              </a:rPr>
              <a:t>моделлю. У ній застосовуються графічні засоби.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09BFD6-5987-4F56-BC69-31B999084073}"/>
              </a:ext>
            </a:extLst>
          </p:cNvPr>
          <p:cNvSpPr txBox="1"/>
          <p:nvPr/>
        </p:nvSpPr>
        <p:spPr>
          <a:xfrm>
            <a:off x="1403648" y="4915312"/>
            <a:ext cx="10718502" cy="138499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Сутність</a:t>
            </a:r>
            <a:r>
              <a:rPr lang="uk-UA" sz="2800" b="1" i="1" kern="0" dirty="0">
                <a:solidFill>
                  <a:srgbClr val="FFFFFF"/>
                </a:solidFill>
              </a:rPr>
              <a:t> — це деякий об'єкт реального світу. Вона має екземпляри, які відрізняються один від одного значеннями атрибутів.</a:t>
            </a:r>
          </a:p>
        </p:txBody>
      </p:sp>
      <p:pic>
        <p:nvPicPr>
          <p:cNvPr id="8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xmlns="" id="{CE34A4CA-EB2B-425C-9203-EA673CD57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495360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C3C3043-1F75-4D8E-9A42-EB569EDA09B8}"/>
              </a:ext>
            </a:extLst>
          </p:cNvPr>
          <p:cNvSpPr txBox="1"/>
          <p:nvPr/>
        </p:nvSpPr>
        <p:spPr>
          <a:xfrm>
            <a:off x="72008" y="309668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Основними поняттями такої моделі є: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EC696042-B91F-4E93-9FCB-7EE59C658453}"/>
              </a:ext>
            </a:extLst>
          </p:cNvPr>
          <p:cNvSpPr/>
          <p:nvPr/>
        </p:nvSpPr>
        <p:spPr>
          <a:xfrm>
            <a:off x="72008" y="3717797"/>
            <a:ext cx="3973050" cy="105740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сутність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709D8802-31AC-4325-99A6-EFA11A57E5BF}"/>
              </a:ext>
            </a:extLst>
          </p:cNvPr>
          <p:cNvSpPr/>
          <p:nvPr/>
        </p:nvSpPr>
        <p:spPr>
          <a:xfrm>
            <a:off x="4112710" y="3717797"/>
            <a:ext cx="3973050" cy="105740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атрибут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CECAB488-9BDB-45AD-B590-11952FFC3989}"/>
              </a:ext>
            </a:extLst>
          </p:cNvPr>
          <p:cNvSpPr/>
          <p:nvPr/>
        </p:nvSpPr>
        <p:spPr>
          <a:xfrm>
            <a:off x="8151258" y="3717797"/>
            <a:ext cx="3973050" cy="105740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зв'язок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72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Атрибут</a:t>
            </a:r>
            <a:r>
              <a:rPr lang="uk-UA" sz="2800" b="1" i="1" kern="0" dirty="0">
                <a:solidFill>
                  <a:schemeClr val="bg1"/>
                </a:solidFill>
              </a:rPr>
              <a:t> — це властивість сутності. Наприклад, сутність ХОЛОДИЛЬНИК характеризується такими атрибутами, як: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BB1706F5-3724-4DB8-9B69-B1CF789F1661}"/>
              </a:ext>
            </a:extLst>
          </p:cNvPr>
          <p:cNvSpPr/>
          <p:nvPr/>
        </p:nvSpPr>
        <p:spPr>
          <a:xfrm>
            <a:off x="77546" y="2694239"/>
            <a:ext cx="2887061" cy="9430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chemeClr val="bg1"/>
                </a:solidFill>
              </a:rPr>
              <a:t>назва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2AF4D1F0-D575-4C86-9C5B-6D0F6D99A5F3}"/>
              </a:ext>
            </a:extLst>
          </p:cNvPr>
          <p:cNvSpPr/>
          <p:nvPr/>
        </p:nvSpPr>
        <p:spPr>
          <a:xfrm>
            <a:off x="3130676" y="2694239"/>
            <a:ext cx="2887061" cy="9430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вага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99478825-0B3B-4DA1-B454-C2655CB39893}"/>
              </a:ext>
            </a:extLst>
          </p:cNvPr>
          <p:cNvSpPr/>
          <p:nvPr/>
        </p:nvSpPr>
        <p:spPr>
          <a:xfrm>
            <a:off x="6183805" y="2694239"/>
            <a:ext cx="2887061" cy="9430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ціна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B5980C38-73A6-4CA7-83BE-ECAA09A868EB}"/>
              </a:ext>
            </a:extLst>
          </p:cNvPr>
          <p:cNvSpPr/>
          <p:nvPr/>
        </p:nvSpPr>
        <p:spPr>
          <a:xfrm>
            <a:off x="9235088" y="2696157"/>
            <a:ext cx="2887061" cy="9430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потужність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853B31-9A42-41E4-895C-E52C4EF7FFE1}"/>
              </a:ext>
            </a:extLst>
          </p:cNvPr>
          <p:cNvSpPr txBox="1"/>
          <p:nvPr/>
        </p:nvSpPr>
        <p:spPr>
          <a:xfrm>
            <a:off x="72007" y="3778510"/>
            <a:ext cx="9437753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Конкретний холодильник є екземпляром сутності ХОЛОДИЛЬНИК.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2CDF26E-8522-46D1-8230-67279D5B3F86}"/>
              </a:ext>
            </a:extLst>
          </p:cNvPr>
          <p:cNvSpPr txBox="1"/>
          <p:nvPr/>
        </p:nvSpPr>
        <p:spPr>
          <a:xfrm>
            <a:off x="70929" y="4834032"/>
            <a:ext cx="9437753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Атрибут, який є унікальним, тобто однозначно визначає екземпляр сутності,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ключем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050" name="Picture 2" descr="key, security icon">
            <a:extLst>
              <a:ext uri="{FF2B5EF4-FFF2-40B4-BE49-F238E27FC236}">
                <a16:creationId xmlns:a16="http://schemas.microsoft.com/office/drawing/2014/main" xmlns="" id="{7BFEDDFF-28D0-446A-BF44-5E1E8C1D5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563" y="3753597"/>
            <a:ext cx="2465430" cy="246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98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 </a:t>
            </a:r>
            <a:r>
              <a:rPr lang="en-US" sz="2800" b="1" i="1" kern="0" dirty="0">
                <a:solidFill>
                  <a:schemeClr val="bg1"/>
                </a:solidFill>
              </a:rPr>
              <a:t>ER-</a:t>
            </a:r>
            <a:r>
              <a:rPr lang="uk-UA" sz="2800" b="1" i="1" kern="0" dirty="0">
                <a:solidFill>
                  <a:schemeClr val="bg1"/>
                </a:solidFill>
              </a:rPr>
              <a:t>діаграмах: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CC1B6D-7F8D-4903-B481-89D40C64E8B5}"/>
              </a:ext>
            </a:extLst>
          </p:cNvPr>
          <p:cNvSpPr txBox="1"/>
          <p:nvPr/>
        </p:nvSpPr>
        <p:spPr>
          <a:xfrm>
            <a:off x="5557520" y="1823520"/>
            <a:ext cx="6561904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зображується прямокутником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21A90D46-0295-4DB6-8906-F1048F919269}"/>
              </a:ext>
            </a:extLst>
          </p:cNvPr>
          <p:cNvSpPr/>
          <p:nvPr/>
        </p:nvSpPr>
        <p:spPr>
          <a:xfrm>
            <a:off x="72008" y="1823520"/>
            <a:ext cx="5363592" cy="5232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сутність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86A4385-7B09-491C-BB8C-238C6F852D6E}"/>
              </a:ext>
            </a:extLst>
          </p:cNvPr>
          <p:cNvSpPr txBox="1"/>
          <p:nvPr/>
        </p:nvSpPr>
        <p:spPr>
          <a:xfrm>
            <a:off x="5557520" y="2449169"/>
            <a:ext cx="6561904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зображується ромбом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A6725CCA-BA0C-443E-ABEC-5FEC831FFE61}"/>
              </a:ext>
            </a:extLst>
          </p:cNvPr>
          <p:cNvSpPr/>
          <p:nvPr/>
        </p:nvSpPr>
        <p:spPr>
          <a:xfrm>
            <a:off x="72008" y="2449169"/>
            <a:ext cx="5363592" cy="5232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зв'язки між сутностями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5DF1758-5311-4682-BCB2-95806B55AB34}"/>
              </a:ext>
            </a:extLst>
          </p:cNvPr>
          <p:cNvSpPr txBox="1"/>
          <p:nvPr/>
        </p:nvSpPr>
        <p:spPr>
          <a:xfrm>
            <a:off x="72008" y="3074818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Зв'язок фактично встановлює взаємодію між сутностями.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9BE43A0-9357-4732-8F52-F9E9FFECF4C0}"/>
              </a:ext>
            </a:extLst>
          </p:cNvPr>
          <p:cNvSpPr txBox="1"/>
          <p:nvPr/>
        </p:nvSpPr>
        <p:spPr>
          <a:xfrm>
            <a:off x="72008" y="4131354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 реляційних БД: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DE81B189-0923-42CE-A2D4-ED4E2C13F3DE}"/>
              </a:ext>
            </a:extLst>
          </p:cNvPr>
          <p:cNvSpPr/>
          <p:nvPr/>
        </p:nvSpPr>
        <p:spPr>
          <a:xfrm>
            <a:off x="72008" y="4762631"/>
            <a:ext cx="4248150" cy="90690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сутності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4" name="Стрілка: вправо 13">
            <a:extLst>
              <a:ext uri="{FF2B5EF4-FFF2-40B4-BE49-F238E27FC236}">
                <a16:creationId xmlns:a16="http://schemas.microsoft.com/office/drawing/2014/main" xmlns="" id="{CCA287CC-5F4C-41EF-92B2-BD70471CE94D}"/>
              </a:ext>
            </a:extLst>
          </p:cNvPr>
          <p:cNvSpPr/>
          <p:nvPr/>
        </p:nvSpPr>
        <p:spPr>
          <a:xfrm>
            <a:off x="4563998" y="4636880"/>
            <a:ext cx="3070474" cy="103265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відповідає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xmlns="" id="{EAEB9EA6-1D27-462C-959B-BBE21B5C03AD}"/>
              </a:ext>
            </a:extLst>
          </p:cNvPr>
          <p:cNvSpPr/>
          <p:nvPr/>
        </p:nvSpPr>
        <p:spPr>
          <a:xfrm>
            <a:off x="7873432" y="4762630"/>
            <a:ext cx="4248150" cy="90690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таблиця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xmlns="" id="{BD9CEAFD-16DF-495A-8168-E9CAFF78E083}"/>
              </a:ext>
            </a:extLst>
          </p:cNvPr>
          <p:cNvSpPr/>
          <p:nvPr/>
        </p:nvSpPr>
        <p:spPr>
          <a:xfrm>
            <a:off x="69850" y="5737785"/>
            <a:ext cx="4248150" cy="90690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екземпляру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20" name="Стрілка: вправо 19">
            <a:extLst>
              <a:ext uri="{FF2B5EF4-FFF2-40B4-BE49-F238E27FC236}">
                <a16:creationId xmlns:a16="http://schemas.microsoft.com/office/drawing/2014/main" xmlns="" id="{BD17B47A-8298-4A6E-B101-07CA0C8EE181}"/>
              </a:ext>
            </a:extLst>
          </p:cNvPr>
          <p:cNvSpPr/>
          <p:nvPr/>
        </p:nvSpPr>
        <p:spPr>
          <a:xfrm>
            <a:off x="4561840" y="5612034"/>
            <a:ext cx="3070474" cy="103265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відповідає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xmlns="" id="{3331A35D-5D5F-4A21-8E13-37F914A0E59F}"/>
              </a:ext>
            </a:extLst>
          </p:cNvPr>
          <p:cNvSpPr/>
          <p:nvPr/>
        </p:nvSpPr>
        <p:spPr>
          <a:xfrm>
            <a:off x="7871274" y="5737784"/>
            <a:ext cx="4248150" cy="90690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запис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Головне на етапі логічного проектуванні БД полягає у виконанні таких основних дій: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79425F-AA1D-4432-96FE-33D6AF9EC9EA}"/>
              </a:ext>
            </a:extLst>
          </p:cNvPr>
          <p:cNvSpPr txBox="1"/>
          <p:nvPr/>
        </p:nvSpPr>
        <p:spPr>
          <a:xfrm>
            <a:off x="247202" y="2278064"/>
            <a:ext cx="11874948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детально проаналізувати сутність предметної області, для якої необхідно розробити БД, і визначити форми й типи документів, які необхідно отримувати із БД;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2E61A9-D7F9-4E6C-818B-9021DF1C9217}"/>
              </a:ext>
            </a:extLst>
          </p:cNvPr>
          <p:cNvSpPr txBox="1"/>
          <p:nvPr/>
        </p:nvSpPr>
        <p:spPr>
          <a:xfrm>
            <a:off x="247202" y="3790253"/>
            <a:ext cx="11874948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визначити кількість, назву та структуру кожної таблиці;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776A2E-20EB-461E-9F12-F3D759A4C776}"/>
              </a:ext>
            </a:extLst>
          </p:cNvPr>
          <p:cNvSpPr txBox="1"/>
          <p:nvPr/>
        </p:nvSpPr>
        <p:spPr>
          <a:xfrm>
            <a:off x="247202" y="4871554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визначити вміст кожної таблиці;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0D629C-023D-45D9-84B4-F6CC40E84459}"/>
              </a:ext>
            </a:extLst>
          </p:cNvPr>
          <p:cNvSpPr txBox="1"/>
          <p:nvPr/>
        </p:nvSpPr>
        <p:spPr>
          <a:xfrm>
            <a:off x="247202" y="5516722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установити зв'язки між таблицями.</a:t>
            </a:r>
          </a:p>
        </p:txBody>
      </p:sp>
    </p:spTree>
    <p:extLst>
      <p:ext uri="{BB962C8B-B14F-4D97-AF65-F5344CB8AC3E}">
        <p14:creationId xmlns:p14="http://schemas.microsoft.com/office/powerpoint/2010/main" val="220750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Проектування баз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1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1.3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Розглянемо реалізацію цих дій — розробимо БД для предметної області Автобаза. Вважатимемо, що на основі аналізу структури та завдань автобази, які вона виконує, у БД достатньо мати три таблиці: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1C265D2C-5DC5-436D-A869-312B238AC97A}"/>
              </a:ext>
            </a:extLst>
          </p:cNvPr>
          <p:cNvSpPr/>
          <p:nvPr/>
        </p:nvSpPr>
        <p:spPr>
          <a:xfrm>
            <a:off x="69850" y="3158385"/>
            <a:ext cx="3973050" cy="85481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АВТОМОБІЛЬ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EA89A5A0-1C54-4DEA-915A-785D956C99D2}"/>
              </a:ext>
            </a:extLst>
          </p:cNvPr>
          <p:cNvSpPr/>
          <p:nvPr/>
        </p:nvSpPr>
        <p:spPr>
          <a:xfrm>
            <a:off x="4110552" y="3158385"/>
            <a:ext cx="3973050" cy="85481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ВОДІЙ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55E99D85-413E-4340-8E52-DB3C1C3EA4FB}"/>
              </a:ext>
            </a:extLst>
          </p:cNvPr>
          <p:cNvSpPr/>
          <p:nvPr/>
        </p:nvSpPr>
        <p:spPr>
          <a:xfrm>
            <a:off x="8149100" y="3158385"/>
            <a:ext cx="3973050" cy="85481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МЕХАНІК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69E9907C-2217-40A1-8ADE-5C625D643CBB}"/>
              </a:ext>
            </a:extLst>
          </p:cNvPr>
          <p:cNvSpPr/>
          <p:nvPr/>
        </p:nvSpPr>
        <p:spPr>
          <a:xfrm>
            <a:off x="69850" y="4138620"/>
            <a:ext cx="3973050" cy="241458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назви полів, які однозначно визначають технічні дані автомобілів, що є на обліку автобази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64418932-BF22-4FC3-833B-3BCD26285CE1}"/>
              </a:ext>
            </a:extLst>
          </p:cNvPr>
          <p:cNvSpPr/>
          <p:nvPr/>
        </p:nvSpPr>
        <p:spPr>
          <a:xfrm>
            <a:off x="4110552" y="4138620"/>
            <a:ext cx="3973050" cy="241458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назви полів про дані водіїв, які працюють на цій автобазі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9EF0AEF7-D166-4D68-96EA-296F6B76BCBA}"/>
              </a:ext>
            </a:extLst>
          </p:cNvPr>
          <p:cNvSpPr/>
          <p:nvPr/>
        </p:nvSpPr>
        <p:spPr>
          <a:xfrm>
            <a:off x="8149100" y="4138620"/>
            <a:ext cx="3973050" cy="241458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назви полів про дані механіків, що обслуговують закріплені за ними автомобілі.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197004</TotalTime>
  <Words>1023</Words>
  <Application>Microsoft Office PowerPoint</Application>
  <PresentationFormat>Довільний</PresentationFormat>
  <Paragraphs>195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0" baseType="lpstr">
      <vt:lpstr>Тема Office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Проектування баз даних</vt:lpstr>
      <vt:lpstr>Запитання для самоперевірки знань</vt:lpstr>
      <vt:lpstr>Домашнє завдання</vt:lpstr>
      <vt:lpstr>Практичне завдання Створити просту базу данихяка має містити список учнів вашого класу, рік народження, номер по порядку, місце проживання, хоббі.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Користувач Windows</cp:lastModifiedBy>
  <cp:revision>356</cp:revision>
  <dcterms:created xsi:type="dcterms:W3CDTF">2016-06-06T19:48:43Z</dcterms:created>
  <dcterms:modified xsi:type="dcterms:W3CDTF">2020-03-16T09:03:38Z</dcterms:modified>
</cp:coreProperties>
</file>